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84" r:id="rId4"/>
    <p:sldId id="285" r:id="rId5"/>
    <p:sldId id="286" r:id="rId6"/>
    <p:sldId id="287" r:id="rId7"/>
    <p:sldId id="288" r:id="rId8"/>
    <p:sldId id="268" r:id="rId9"/>
    <p:sldId id="280" r:id="rId10"/>
    <p:sldId id="282" r:id="rId11"/>
    <p:sldId id="281" r:id="rId12"/>
    <p:sldId id="283" r:id="rId13"/>
    <p:sldId id="257" r:id="rId14"/>
    <p:sldId id="259" r:id="rId15"/>
    <p:sldId id="258" r:id="rId16"/>
    <p:sldId id="279" r:id="rId17"/>
    <p:sldId id="277" r:id="rId18"/>
  </p:sldIdLst>
  <p:sldSz cx="9144000" cy="6858000" type="screen4x3"/>
  <p:notesSz cx="6888163" cy="100187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0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BDD5523-6E8D-4E05-88FD-708E71F5CFF9}" type="datetimeFigureOut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67EC6E7-604E-4B90-9C61-5AAEB168C7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7D8AB3-5E1D-4368-8B2D-0E723B8CE802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8B08BB-3855-49B2-81A4-8E87B6BE8F12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8B08BB-3855-49B2-81A4-8E87B6BE8F12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441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2E60-F05C-445C-832B-615C3E616234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E241-E55B-4A85-B58C-B0377DF816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8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AB7A-2E14-4F4E-B8A2-14C87247A0AA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476C-E88C-449D-95A6-4802E20A33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02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C55A-26F6-4A94-90F8-46F0F84B497A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D41A-C136-40A6-9F1F-39A4AF5C5E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DDE2-6DB1-4AA4-AE70-FFB83DE1616F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144C-0323-4965-81D8-24DAFC8325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94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EA5-C28B-4CA1-A93A-94840F076A9D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2F87-7D97-4E12-8D4F-663B3E881D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4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902A-5D31-41AB-AC2D-3CA9686A6F0F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841D-48B4-4010-964F-306AFDA341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50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FAA1-C75C-4473-860F-6966812DC6A4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0492-6DEF-4B59-9D1A-E41AEAE3F6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48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DECB-7FBA-43FE-A7BA-E1D27D18A9AD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2772-2C05-45B9-B8AF-2A6AF3AEF1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40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BA23-0FEA-43D1-8DCE-D81DE2ED0946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CB1F-0CC9-4AC8-BFAD-3BF82A4678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73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FD4B-5FB0-4174-9925-1E9E470C743A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A488-48A8-48A7-8925-7800FA33A9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25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2F0E-F348-45CC-AA9C-A46001AC91D4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1D3B-DD4F-4D2E-961B-7671B041CD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4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EFE691-8B24-4566-80D4-52F0D7E7A670}" type="datetime1">
              <a:rPr lang="it-IT"/>
              <a:pPr>
                <a:defRPr/>
              </a:pPr>
              <a:t>14/05/2026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37F5B-F857-4AD1-9467-59ECD9823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SICUREZZA  A  SCUOLA</a:t>
            </a:r>
            <a:br>
              <a:rPr lang="it-IT" altLang="it-IT" b="1" dirty="0">
                <a:solidFill>
                  <a:srgbClr val="FF0000"/>
                </a:solidFill>
              </a:rPr>
            </a:b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912" y="3213100"/>
            <a:ext cx="6552456" cy="230413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Informativa 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Alunni Docenti Personale ATA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su rischi regole e procedure 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connesse alla sicurezza nei luoghi di lavoro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300" dirty="0">
                <a:solidFill>
                  <a:schemeClr val="tx1"/>
                </a:solidFill>
              </a:rPr>
              <a:t>(ai sensi art. 36,37 del </a:t>
            </a:r>
            <a:r>
              <a:rPr lang="it-IT" sz="2300" dirty="0" err="1">
                <a:solidFill>
                  <a:schemeClr val="tx1"/>
                </a:solidFill>
              </a:rPr>
              <a:t>D.Lvo</a:t>
            </a:r>
            <a:r>
              <a:rPr lang="it-IT" sz="2300" dirty="0">
                <a:solidFill>
                  <a:schemeClr val="tx1"/>
                </a:solidFill>
              </a:rPr>
              <a:t> 81/2008)</a:t>
            </a:r>
          </a:p>
          <a:p>
            <a:pPr fontAlgn="auto">
              <a:spcAft>
                <a:spcPts val="0"/>
              </a:spcAft>
              <a:defRPr/>
            </a:pPr>
            <a:endParaRPr lang="it-IT" sz="2300" dirty="0"/>
          </a:p>
          <a:p>
            <a:pPr fontAlgn="auto">
              <a:spcAft>
                <a:spcPts val="0"/>
              </a:spcAft>
              <a:defRPr/>
            </a:pPr>
            <a:r>
              <a:rPr lang="it-IT" sz="5800" dirty="0">
                <a:solidFill>
                  <a:srgbClr val="FF0000"/>
                </a:solidFill>
              </a:rPr>
              <a:t>A.S. 2025/26</a:t>
            </a:r>
          </a:p>
          <a:p>
            <a:pPr fontAlgn="auto">
              <a:spcAft>
                <a:spcPts val="0"/>
              </a:spcAft>
              <a:defRPr/>
            </a:pPr>
            <a:endParaRPr lang="it-IT" sz="2300" dirty="0"/>
          </a:p>
          <a:p>
            <a:pPr fontAlgn="auto">
              <a:spcAft>
                <a:spcPts val="0"/>
              </a:spcAft>
              <a:defRPr/>
            </a:pPr>
            <a:endParaRPr lang="it-IT" sz="23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8313" y="6381750"/>
            <a:ext cx="8207375" cy="142875"/>
          </a:xfrm>
        </p:spPr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691481" y="121285"/>
            <a:ext cx="5761037" cy="64928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</a:rPr>
              <a:t>AREE ESTERNE – POSTI AUTO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4" y="661044"/>
            <a:ext cx="8120490" cy="56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979613" y="187325"/>
            <a:ext cx="4475162" cy="649288"/>
          </a:xfrm>
        </p:spPr>
        <p:txBody>
          <a:bodyPr/>
          <a:lstStyle/>
          <a:p>
            <a:r>
              <a:rPr lang="it-IT" altLang="it-IT" sz="3200" b="1">
                <a:solidFill>
                  <a:srgbClr val="FF0000"/>
                </a:solidFill>
              </a:rPr>
              <a:t> TABELLE DI INDICAZIONE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1229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2213"/>
            <a:ext cx="69135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39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2111385" y="188640"/>
            <a:ext cx="4475162" cy="64928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</a:rPr>
              <a:t> USCITE DI SICUREZZA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23453"/>
            <a:ext cx="8050877" cy="56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250825" y="0"/>
            <a:ext cx="396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/>
              <a:t>PLANIMETRIA PIANO TERRA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6329"/>
            <a:ext cx="8352928" cy="58853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3"/>
          <p:cNvSpPr txBox="1">
            <a:spLocks noChangeArrowheads="1"/>
          </p:cNvSpPr>
          <p:nvPr/>
        </p:nvSpPr>
        <p:spPr bwMode="auto">
          <a:xfrm>
            <a:off x="323850" y="188913"/>
            <a:ext cx="662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/>
              <a:t>PLANIMETRIA PIANO 1°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7" y="586229"/>
            <a:ext cx="8372845" cy="58347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442913" y="136525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/>
              <a:t>PLANIMETRIA PIANO 2°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3" y="470699"/>
            <a:ext cx="8382593" cy="58856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442913" y="136525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 dirty="0"/>
              <a:t>PLANIMETRIA PIANO 3°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574067"/>
            <a:ext cx="8280920" cy="57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348880"/>
            <a:ext cx="7772400" cy="1362075"/>
          </a:xfrm>
        </p:spPr>
        <p:txBody>
          <a:bodyPr/>
          <a:lstStyle/>
          <a:p>
            <a:pPr algn="ctr"/>
            <a:r>
              <a:rPr lang="it-IT" dirty="0"/>
              <a:t>Grazie per l’ attenzione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99792" y="3212976"/>
            <a:ext cx="4030216" cy="678833"/>
          </a:xfrm>
        </p:spPr>
        <p:txBody>
          <a:bodyPr/>
          <a:lstStyle/>
          <a:p>
            <a:pPr algn="ctr"/>
            <a:r>
              <a:rPr lang="it-IT" dirty="0"/>
              <a:t>RSPP: </a:t>
            </a:r>
            <a:r>
              <a:rPr lang="it-IT" dirty="0" err="1"/>
              <a:t>Arch</a:t>
            </a:r>
            <a:r>
              <a:rPr lang="it-IT" dirty="0"/>
              <a:t> Raffaele Cipriano</a:t>
            </a:r>
          </a:p>
          <a:p>
            <a:pPr algn="ctr"/>
            <a:r>
              <a:rPr lang="it-IT" sz="1600" dirty="0"/>
              <a:t>Formazione sicurezza </a:t>
            </a:r>
            <a:r>
              <a:rPr lang="it-IT" sz="1600" dirty="0" err="1"/>
              <a:t>a.s.</a:t>
            </a:r>
            <a:r>
              <a:rPr lang="it-IT" sz="1600" dirty="0"/>
              <a:t> 2025/26</a:t>
            </a:r>
          </a:p>
        </p:txBody>
      </p:sp>
    </p:spTree>
    <p:extLst>
      <p:ext uri="{BB962C8B-B14F-4D97-AF65-F5344CB8AC3E}">
        <p14:creationId xmlns:p14="http://schemas.microsoft.com/office/powerpoint/2010/main" val="252012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44748"/>
            <a:ext cx="8229600" cy="936327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</a:rPr>
              <a:t>PRINCIPALI EVENTI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RSPP : Prof. Raffaele Cipriano                                                                                   Dirigente Scolastica: Prof.ssa </a:t>
            </a:r>
            <a:r>
              <a:rPr lang="it-IT" dirty="0" err="1"/>
              <a:t>Ezilda</a:t>
            </a:r>
            <a:r>
              <a:rPr lang="it-IT" dirty="0"/>
              <a:t> Pepe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063770"/>
            <a:ext cx="7704856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altLang="it-IT" sz="1600" i="1" dirty="0">
                <a:latin typeface="Arial" panose="020B0604020202020204" pitchFamily="34" charset="0"/>
              </a:rPr>
              <a:t>In caso di eventi particolari quali: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INCENDI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b="1" dirty="0">
                <a:latin typeface="Arial" panose="020B0604020202020204" pitchFamily="34" charset="0"/>
              </a:rPr>
              <a:t>TERREMOTI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ATTACCHI TERRORISTICI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b="1" dirty="0">
                <a:latin typeface="Arial" panose="020B0604020202020204" pitchFamily="34" charset="0"/>
              </a:rPr>
              <a:t>EVETI ATMOSFERICI ECCEZZIONALI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E’ necessario seguire</a:t>
            </a:r>
            <a:r>
              <a:rPr kumimoji="0" lang="it-IT" altLang="it-IT" sz="1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 seguenti regole al suono dell’ allarme</a:t>
            </a:r>
            <a:endParaRPr kumimoji="0" lang="it-IT" altLang="it-IT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600" dirty="0"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Adottare le procedure indicate in</a:t>
            </a:r>
            <a:r>
              <a:rPr kumimoji="0" lang="it-IT" altLang="it-IT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modo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preciso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altLang="it-IT" sz="1600" dirty="0">
                <a:latin typeface="Arial" panose="020B0604020202020204" pitchFamily="34" charset="0"/>
              </a:rPr>
              <a:t>Rispettare le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 di esodo individuate nel piano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altLang="it-IT" sz="1600" dirty="0">
                <a:latin typeface="Arial" panose="020B0604020202020204" pitchFamily="34" charset="0"/>
              </a:rPr>
              <a:t>Informare e formare gli allievi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altLang="it-IT" sz="1600" dirty="0">
                <a:latin typeface="Arial" panose="020B0604020202020204" pitchFamily="34" charset="0"/>
              </a:rPr>
              <a:t>Effettuare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prove di evacuazione.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1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testo 2"/>
          <p:cNvSpPr>
            <a:spLocks noGrp="1"/>
          </p:cNvSpPr>
          <p:nvPr>
            <p:ph type="body" idx="1"/>
          </p:nvPr>
        </p:nvSpPr>
        <p:spPr>
          <a:xfrm>
            <a:off x="611188" y="692150"/>
            <a:ext cx="8208962" cy="401638"/>
          </a:xfrm>
        </p:spPr>
        <p:txBody>
          <a:bodyPr/>
          <a:lstStyle/>
          <a:p>
            <a:pPr algn="ctr"/>
            <a:r>
              <a:rPr lang="it-IT" altLang="it-IT" sz="2800" b="1">
                <a:solidFill>
                  <a:srgbClr val="FF0000"/>
                </a:solidFill>
              </a:rPr>
              <a:t>ALLA DIRAMAZIONE DELL’ ALLARME</a:t>
            </a:r>
          </a:p>
          <a:p>
            <a:pPr algn="ctr"/>
            <a:r>
              <a:rPr lang="it-IT" altLang="it-IT" sz="1800" b="1">
                <a:solidFill>
                  <a:srgbClr val="FF0000"/>
                </a:solidFill>
              </a:rPr>
              <a:t>Squilli di campanello prolungato o sirena</a:t>
            </a:r>
          </a:p>
        </p:txBody>
      </p:sp>
      <p:sp>
        <p:nvSpPr>
          <p:cNvPr id="17411" name="CasellaDiTesto 3"/>
          <p:cNvSpPr txBox="1">
            <a:spLocks noChangeArrowheads="1"/>
          </p:cNvSpPr>
          <p:nvPr/>
        </p:nvSpPr>
        <p:spPr bwMode="auto">
          <a:xfrm>
            <a:off x="395288" y="1196975"/>
            <a:ext cx="74898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Gli studenti devono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Mantenere la calma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Interrompere immediatamente  ogni attività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Lasciare tutto l’ equipaggiamento (libri, abiti, zaini, indumenti, ect..)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Incollonarsi dietro gli apri fila ( da nominare tra gli studenti vicino alla porta)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Ricordarsi di non spingere, non gridare e non correre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Seguire le vie di fuga indicate ( segui il colore)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Raggiungere il punto di raccolta assegnato.</a:t>
            </a:r>
          </a:p>
        </p:txBody>
      </p:sp>
      <p:sp>
        <p:nvSpPr>
          <p:cNvPr id="17412" name="CasellaDiTesto 5"/>
          <p:cNvSpPr txBox="1">
            <a:spLocks noChangeArrowheads="1"/>
          </p:cNvSpPr>
          <p:nvPr/>
        </p:nvSpPr>
        <p:spPr bwMode="auto">
          <a:xfrm>
            <a:off x="468313" y="3789363"/>
            <a:ext cx="86756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/>
              <a:t>I docenti devono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Mantenere la calma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Interrompere immediatamente  ogni attività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Prendere e portare con se il Registro di Classe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Guidare gli studenti verso l’ uscita di sicurezza seguendo il percorso segnalato con gli apri fila, serrafila ed aiuto disabili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Raggiunta la zona di raccolta fare l’ appello e controllare se ci sono feriti o dispersi.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Far pervenire al Dirigente scolastico il report del modulo di evacuazione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</p:spTree>
    <p:extLst>
      <p:ext uri="{BB962C8B-B14F-4D97-AF65-F5344CB8AC3E}">
        <p14:creationId xmlns:p14="http://schemas.microsoft.com/office/powerpoint/2010/main" val="359376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260350"/>
            <a:ext cx="6263927" cy="568960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4000" b="1" dirty="0">
                <a:solidFill>
                  <a:srgbClr val="FF0000"/>
                </a:solidFill>
              </a:rPr>
              <a:t>IN CASO </a:t>
            </a:r>
            <a:r>
              <a:rPr lang="it-IT" sz="4000" b="1" dirty="0" err="1">
                <a:solidFill>
                  <a:srgbClr val="FF0000"/>
                </a:solidFill>
              </a:rPr>
              <a:t>DI</a:t>
            </a:r>
            <a:r>
              <a:rPr lang="it-IT" sz="4000" b="1" dirty="0">
                <a:solidFill>
                  <a:srgbClr val="FF0000"/>
                </a:solidFill>
              </a:rPr>
              <a:t> INCENDIO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sz="2300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it-IT" sz="2300" b="1" u="sng" dirty="0"/>
              <a:t>MANTENERE LA CALMA</a:t>
            </a:r>
          </a:p>
          <a:p>
            <a:pPr fontAlgn="auto">
              <a:spcAft>
                <a:spcPts val="0"/>
              </a:spcAft>
              <a:defRPr/>
            </a:pPr>
            <a:endParaRPr lang="it-IT" sz="2300" dirty="0"/>
          </a:p>
          <a:p>
            <a:pPr fontAlgn="auto">
              <a:spcAft>
                <a:spcPts val="0"/>
              </a:spcAft>
              <a:defRPr/>
            </a:pPr>
            <a:r>
              <a:rPr lang="it-IT" sz="2300" dirty="0"/>
              <a:t>Intervenire immediatamente </a:t>
            </a:r>
            <a:r>
              <a:rPr lang="it-IT" sz="2300" b="1" dirty="0"/>
              <a:t>azionando i sistemi di allarme e segnalazione </a:t>
            </a:r>
            <a:r>
              <a:rPr lang="it-IT" sz="2300" dirty="0"/>
              <a:t>eventualmente esistenti e,se istruiti,utilizzando i mezzi antincendio a disposizione(estintori portatili,ecc).</a:t>
            </a:r>
          </a:p>
          <a:p>
            <a:pPr fontAlgn="auto">
              <a:spcAft>
                <a:spcPts val="0"/>
              </a:spcAft>
              <a:defRPr/>
            </a:pPr>
            <a:endParaRPr lang="it-IT" sz="2300" dirty="0"/>
          </a:p>
          <a:p>
            <a:pPr fontAlgn="auto">
              <a:spcAft>
                <a:spcPts val="0"/>
              </a:spcAft>
              <a:defRPr/>
            </a:pPr>
            <a:r>
              <a:rPr lang="it-IT" sz="2300" dirty="0"/>
              <a:t>In caso di fuga</a:t>
            </a:r>
            <a:r>
              <a:rPr lang="it-IT" sz="2300" b="1" dirty="0"/>
              <a:t>, individuare le uscite di emergenza </a:t>
            </a:r>
            <a:r>
              <a:rPr lang="it-IT" sz="2300" dirty="0"/>
              <a:t>(contraddistinte dai colori posti sulle porte seguendo i cartelli su un fondo verde)e muoversi rapidamente verso di esse.</a:t>
            </a:r>
          </a:p>
          <a:p>
            <a:pPr fontAlgn="auto">
              <a:spcAft>
                <a:spcPts val="0"/>
              </a:spcAft>
              <a:defRPr/>
            </a:pPr>
            <a:endParaRPr lang="it-IT" sz="2300" dirty="0"/>
          </a:p>
          <a:p>
            <a:pPr fontAlgn="auto">
              <a:spcAft>
                <a:spcPts val="0"/>
              </a:spcAft>
              <a:defRPr/>
            </a:pPr>
            <a:r>
              <a:rPr lang="it-IT" sz="2300" b="1" dirty="0"/>
              <a:t>Allontanarsi dal locale dove si è sviluppato l’incendio </a:t>
            </a:r>
            <a:r>
              <a:rPr lang="it-IT" sz="2300" dirty="0"/>
              <a:t>controllando prima che nessuno sia rimasto all’interno.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486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1"/>
          <p:cNvSpPr txBox="1">
            <a:spLocks noChangeArrowheads="1"/>
          </p:cNvSpPr>
          <p:nvPr/>
        </p:nvSpPr>
        <p:spPr bwMode="auto">
          <a:xfrm>
            <a:off x="395288" y="981075"/>
            <a:ext cx="59055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 dirty="0"/>
              <a:t>Se ti trovi in un luogo chiuso</a:t>
            </a:r>
          </a:p>
          <a:p>
            <a:pPr eaLnBrk="1" hangingPunct="1"/>
            <a:endParaRPr lang="it-IT" altLang="it-IT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dirty="0"/>
              <a:t>Mantenere la calma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dirty="0"/>
              <a:t>Non precipitarti fuori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dirty="0"/>
              <a:t>Resta in classe e </a:t>
            </a:r>
            <a:r>
              <a:rPr lang="it-IT" altLang="it-IT" b="1" dirty="0"/>
              <a:t>riparati sotto il banco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Allontanati da finestre</a:t>
            </a:r>
            <a:r>
              <a:rPr lang="it-IT" altLang="it-IT" dirty="0"/>
              <a:t>, porte con vetri ed armadi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dirty="0"/>
              <a:t>Se sei nei corridoi o nelle scale rientra nella classe più vicina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Dopo il terremoto</a:t>
            </a:r>
            <a:r>
              <a:rPr lang="it-IT" altLang="it-IT" dirty="0"/>
              <a:t>, all’ ordine di evacuazione, </a:t>
            </a:r>
            <a:r>
              <a:rPr lang="it-IT" altLang="it-IT" b="1" dirty="0"/>
              <a:t>abbandona l’ edificio</a:t>
            </a:r>
            <a:r>
              <a:rPr lang="it-IT" altLang="it-IT" dirty="0"/>
              <a:t> con attenzione senza usare l’ ascensore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dirty="0"/>
              <a:t>Raggiungi il </a:t>
            </a:r>
            <a:r>
              <a:rPr lang="it-IT" altLang="it-IT" b="1" dirty="0"/>
              <a:t>Punto di raccolta </a:t>
            </a:r>
            <a:r>
              <a:rPr lang="it-IT" altLang="it-IT" dirty="0"/>
              <a:t>seguendo il percorso indicato nelle tabelle affisse in classe e sul piano</a:t>
            </a:r>
          </a:p>
        </p:txBody>
      </p:sp>
      <p:sp>
        <p:nvSpPr>
          <p:cNvPr id="20483" name="CasellaDiTesto 2"/>
          <p:cNvSpPr txBox="1">
            <a:spLocks noChangeArrowheads="1"/>
          </p:cNvSpPr>
          <p:nvPr/>
        </p:nvSpPr>
        <p:spPr bwMode="auto">
          <a:xfrm>
            <a:off x="2484438" y="260350"/>
            <a:ext cx="4464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</a:rPr>
              <a:t>IN  CASO  DI TERREMOTO</a:t>
            </a:r>
          </a:p>
        </p:txBody>
      </p:sp>
      <p:sp>
        <p:nvSpPr>
          <p:cNvPr id="20484" name="CasellaDiTesto 3"/>
          <p:cNvSpPr txBox="1">
            <a:spLocks noChangeArrowheads="1"/>
          </p:cNvSpPr>
          <p:nvPr/>
        </p:nvSpPr>
        <p:spPr bwMode="auto">
          <a:xfrm>
            <a:off x="2915816" y="4316888"/>
            <a:ext cx="64087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 dirty="0"/>
              <a:t>Se ti trovi in un luogo aperto</a:t>
            </a:r>
          </a:p>
          <a:p>
            <a:pPr eaLnBrk="1" hangingPunct="1"/>
            <a:endParaRPr lang="it-IT" altLang="it-IT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dirty="0"/>
              <a:t>Mantenere la calma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Allontanarsi dall’ edificio</a:t>
            </a:r>
            <a:r>
              <a:rPr lang="it-IT" altLang="it-IT" dirty="0"/>
              <a:t>, dai lampioni e dalle linee elettriche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dirty="0"/>
              <a:t>Cerca </a:t>
            </a:r>
            <a:r>
              <a:rPr lang="it-IT" altLang="it-IT" b="1" dirty="0"/>
              <a:t>un posto dove non hai nulla sopra di 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Non avvicinarti ad animali spaventati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00" y="963935"/>
            <a:ext cx="2393057" cy="23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2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72400" cy="6492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>
                <a:solidFill>
                  <a:srgbClr val="FF0000"/>
                </a:solidFill>
              </a:rPr>
              <a:t>Uso del computer</a:t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laboratori ed aule multimediali</a:t>
            </a:r>
          </a:p>
        </p:txBody>
      </p:sp>
      <p:sp>
        <p:nvSpPr>
          <p:cNvPr id="21507" name="CasellaDiTesto 3"/>
          <p:cNvSpPr txBox="1">
            <a:spLocks noChangeArrowheads="1"/>
          </p:cNvSpPr>
          <p:nvPr/>
        </p:nvSpPr>
        <p:spPr bwMode="auto">
          <a:xfrm>
            <a:off x="539552" y="1484784"/>
            <a:ext cx="74882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/>
              <a:t>Quando usi il computer ricordati:</a:t>
            </a:r>
          </a:p>
          <a:p>
            <a:pPr eaLnBrk="1" hangingPunct="1"/>
            <a:endParaRPr lang="it-IT" altLang="it-IT" b="1" dirty="0"/>
          </a:p>
          <a:p>
            <a:pPr eaLnBrk="1" hangingPunct="1"/>
            <a:r>
              <a:rPr lang="it-IT" altLang="it-IT" dirty="0"/>
              <a:t>Di stare almeno a </a:t>
            </a:r>
            <a:r>
              <a:rPr lang="it-IT" altLang="it-IT" b="1" dirty="0"/>
              <a:t>50 cm di distanza dallo schermo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Di usare una </a:t>
            </a:r>
            <a:r>
              <a:rPr lang="it-IT" altLang="it-IT" b="1" dirty="0"/>
              <a:t>sedia comoda </a:t>
            </a:r>
            <a:r>
              <a:rPr lang="it-IT" altLang="it-IT" dirty="0"/>
              <a:t>appoggiando sempre la schiena allo schienale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b="1" dirty="0"/>
              <a:t>Appoggiare sempre i piedi a poggiapiedi </a:t>
            </a:r>
            <a:r>
              <a:rPr lang="it-IT" altLang="it-IT" dirty="0"/>
              <a:t>o oggetti adoperati a questo uso</a:t>
            </a:r>
          </a:p>
          <a:p>
            <a:pPr eaLnBrk="1" hangingPunct="1"/>
            <a:r>
              <a:rPr lang="it-IT" altLang="it-IT" dirty="0"/>
              <a:t>Avere gli occhi alla stessa altezza dello schermo (centro)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Evitare tempi prolungati vicino allo schermo ( </a:t>
            </a:r>
            <a:r>
              <a:rPr lang="it-IT" altLang="it-IT" b="1" dirty="0"/>
              <a:t>ogni 50 minuti – 10 minuti di pausa</a:t>
            </a:r>
            <a:r>
              <a:rPr lang="it-IT" altLang="it-IT" dirty="0"/>
              <a:t>)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236" y="4434221"/>
            <a:ext cx="2247528" cy="17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4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25" y="1052736"/>
            <a:ext cx="885825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PRIORITARIAMENTE, OGNI CLASSE, CON I RISPETTIVI DOCENTI COORDINATORI, DEVE: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/>
              <a:t>Individuare gli alunni </a:t>
            </a:r>
            <a:r>
              <a:rPr lang="it-IT" b="1" dirty="0"/>
              <a:t>Apri fila </a:t>
            </a:r>
            <a:r>
              <a:rPr lang="it-IT" dirty="0"/>
              <a:t>( vicino alla porta) e </a:t>
            </a:r>
            <a:r>
              <a:rPr lang="it-IT" b="1" dirty="0"/>
              <a:t>Serra fila </a:t>
            </a:r>
            <a:r>
              <a:rPr lang="it-IT" dirty="0"/>
              <a:t>(distante dalla porta) ed una assistente al disabile (se esistente) che svolgeranno le funzioni di coordinamento.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Verifica il piano in cui è collocata la </a:t>
            </a:r>
            <a:r>
              <a:rPr lang="it-IT" b="1" dirty="0">
                <a:latin typeface="+mn-lt"/>
              </a:rPr>
              <a:t>tua aula</a:t>
            </a:r>
            <a:r>
              <a:rPr lang="it-IT" dirty="0">
                <a:latin typeface="+mn-lt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Prendere visione del </a:t>
            </a:r>
            <a:r>
              <a:rPr lang="it-IT" b="1" dirty="0">
                <a:latin typeface="+mn-lt"/>
              </a:rPr>
              <a:t>piano di evacuazione </a:t>
            </a:r>
            <a:r>
              <a:rPr lang="it-IT" dirty="0">
                <a:latin typeface="+mn-lt"/>
              </a:rPr>
              <a:t>collocato in ogni aula in prossimità della porta di uscita ( colore blu, rosso, giallo, verde)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Individua l’ uscita da utilizzare (in base al colore ed al piano)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Memorizzare il </a:t>
            </a:r>
            <a:r>
              <a:rPr lang="it-IT" b="1" dirty="0">
                <a:latin typeface="+mn-lt"/>
              </a:rPr>
              <a:t>percorso di esodo </a:t>
            </a:r>
            <a:r>
              <a:rPr lang="it-IT" dirty="0">
                <a:latin typeface="+mn-lt"/>
              </a:rPr>
              <a:t>indicato sulle planimetrie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Memorizzare il punto di raccolta esterno, individuati con numeri, e segnato sulle schede stampate dietro la porta della classe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Individuare gli alunni </a:t>
            </a:r>
            <a:r>
              <a:rPr lang="it-IT" b="1" dirty="0">
                <a:latin typeface="+mn-lt"/>
              </a:rPr>
              <a:t>Apri fila </a:t>
            </a:r>
            <a:r>
              <a:rPr lang="it-IT" dirty="0">
                <a:latin typeface="+mn-lt"/>
              </a:rPr>
              <a:t>( vicino alla porta) e </a:t>
            </a:r>
            <a:r>
              <a:rPr lang="it-IT" b="1" dirty="0">
                <a:latin typeface="+mn-lt"/>
              </a:rPr>
              <a:t>Serra fila </a:t>
            </a:r>
            <a:r>
              <a:rPr lang="it-IT" dirty="0">
                <a:latin typeface="+mn-lt"/>
              </a:rPr>
              <a:t>(distante dalla porta) ed una assistente al disabile (se esistente) che svolgeranno le funzioni di coordinamento.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16250" y="643882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RSPP : Prof. Raffaele Cipriano                                                                                   Dirigente Scolastica: Prof.ssa </a:t>
            </a:r>
            <a:r>
              <a:rPr lang="it-IT" dirty="0" err="1"/>
              <a:t>Ezilda</a:t>
            </a:r>
            <a:r>
              <a:rPr lang="it-IT" dirty="0"/>
              <a:t> Pepe</a:t>
            </a:r>
          </a:p>
        </p:txBody>
      </p:sp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142875" y="157163"/>
            <a:ext cx="8750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</a:rPr>
              <a:t>INDICAZIONI SULLE PROCEDURE PARTICOLARI </a:t>
            </a:r>
          </a:p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</a:rPr>
              <a:t>IN CASO DI PERICOLO</a:t>
            </a:r>
          </a:p>
        </p:txBody>
      </p:sp>
    </p:spTree>
    <p:extLst>
      <p:ext uri="{BB962C8B-B14F-4D97-AF65-F5344CB8AC3E}">
        <p14:creationId xmlns:p14="http://schemas.microsoft.com/office/powerpoint/2010/main" val="29528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619672" y="182623"/>
            <a:ext cx="5616723" cy="721395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</a:rPr>
              <a:t>VISTA DEL PLESSO SOLASTICO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334562" cy="46501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691481" y="121285"/>
            <a:ext cx="5761037" cy="64928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</a:rPr>
              <a:t>AREE ESTERNE – POSTI AUTO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RSPP : Prof. Raffaele Cipriano                                                                                   Dirigente Scolastica: Prof.ssa Ezilda Pepe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15560"/>
            <a:ext cx="8322601" cy="56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7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CUREZZA [modalità compatibilità]" id="{3806D359-66A6-4A07-BC3E-3F7BFFCADFBD}" vid="{C9E38E55-4056-4F67-A4F0-1EFF05F501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SICUREZZA 2016</Template>
  <TotalTime>602</TotalTime>
  <Words>969</Words>
  <Application>Microsoft Office PowerPoint</Application>
  <PresentationFormat>Presentazione su schermo (4:3)</PresentationFormat>
  <Paragraphs>124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di Office</vt:lpstr>
      <vt:lpstr>SICUREZZA  A  SCUOLA </vt:lpstr>
      <vt:lpstr>PRINCIPALI EVENTI</vt:lpstr>
      <vt:lpstr>Presentazione standard di PowerPoint</vt:lpstr>
      <vt:lpstr>Presentazione standard di PowerPoint</vt:lpstr>
      <vt:lpstr>Presentazione standard di PowerPoint</vt:lpstr>
      <vt:lpstr>Uso del computer laboratori ed aule multimediali</vt:lpstr>
      <vt:lpstr>Presentazione standard di PowerPoint</vt:lpstr>
      <vt:lpstr>VISTA DEL PLESSO SOLASTICO</vt:lpstr>
      <vt:lpstr>AREE ESTERNE – POSTI AUTO</vt:lpstr>
      <vt:lpstr>AREE ESTERNE – POSTI AUTO</vt:lpstr>
      <vt:lpstr> TABELLE DI INDICAZIONE</vt:lpstr>
      <vt:lpstr> USCITE DI SICUREZZA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 attenzione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SICUREZZA  A  SCUOLA</dc:title>
  <dc:creator>Raffaele</dc:creator>
  <cp:lastModifiedBy>Protocollo</cp:lastModifiedBy>
  <cp:revision>23</cp:revision>
  <dcterms:created xsi:type="dcterms:W3CDTF">2024-05-14T17:04:27Z</dcterms:created>
  <dcterms:modified xsi:type="dcterms:W3CDTF">2026-05-14T05:59:29Z</dcterms:modified>
</cp:coreProperties>
</file>