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48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31" r:id="rId72"/>
    <p:sldId id="328" r:id="rId73"/>
    <p:sldId id="329" r:id="rId74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206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83040" y="5907243"/>
            <a:ext cx="7117080" cy="818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99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99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99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64540" y="1926702"/>
            <a:ext cx="3529965" cy="4305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336704" y="1926525"/>
            <a:ext cx="3028950" cy="3695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99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99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4540" y="1962404"/>
            <a:ext cx="7567295" cy="4312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45.png"/><Relationship Id="rId7" Type="http://schemas.openxmlformats.org/officeDocument/2006/relationships/image" Target="../media/image1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2.jpg"/><Relationship Id="rId7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47.jpg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16687"/>
            <a:ext cx="9144000" cy="341630"/>
          </a:xfrm>
          <a:custGeom>
            <a:avLst/>
            <a:gdLst/>
            <a:ahLst/>
            <a:cxnLst/>
            <a:rect l="l" t="t" r="r" b="b"/>
            <a:pathLst>
              <a:path w="9144000" h="341629">
                <a:moveTo>
                  <a:pt x="0" y="341312"/>
                </a:moveTo>
                <a:lnTo>
                  <a:pt x="9144000" y="341312"/>
                </a:lnTo>
                <a:lnTo>
                  <a:pt x="9144000" y="0"/>
                </a:lnTo>
                <a:lnTo>
                  <a:pt x="0" y="0"/>
                </a:lnTo>
                <a:lnTo>
                  <a:pt x="0" y="341312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8194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304800"/>
                </a:move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768475"/>
            <a:ext cx="9144000" cy="136525"/>
          </a:xfrm>
          <a:custGeom>
            <a:avLst/>
            <a:gdLst/>
            <a:ahLst/>
            <a:cxnLst/>
            <a:rect l="l" t="t" r="r" b="b"/>
            <a:pathLst>
              <a:path w="9144000" h="136525">
                <a:moveTo>
                  <a:pt x="0" y="136525"/>
                </a:moveTo>
                <a:lnTo>
                  <a:pt x="9144000" y="136525"/>
                </a:lnTo>
                <a:lnTo>
                  <a:pt x="9144000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944880"/>
          </a:xfrm>
          <a:custGeom>
            <a:avLst/>
            <a:gdLst/>
            <a:ahLst/>
            <a:cxnLst/>
            <a:rect l="l" t="t" r="r" b="b"/>
            <a:pathLst>
              <a:path w="9144000" h="944880">
                <a:moveTo>
                  <a:pt x="0" y="944562"/>
                </a:moveTo>
                <a:lnTo>
                  <a:pt x="9144000" y="944562"/>
                </a:lnTo>
                <a:lnTo>
                  <a:pt x="9144000" y="0"/>
                </a:lnTo>
                <a:lnTo>
                  <a:pt x="0" y="0"/>
                </a:lnTo>
                <a:lnTo>
                  <a:pt x="0" y="944562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883920"/>
            <a:ext cx="9144000" cy="1283335"/>
            <a:chOff x="0" y="883920"/>
            <a:chExt cx="9144000" cy="128333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" y="1021080"/>
              <a:ext cx="9067800" cy="82600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0411" y="883920"/>
              <a:ext cx="7444738" cy="128320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944562"/>
              <a:ext cx="9144000" cy="823912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4394" rIns="0" bIns="0" rtlCol="0">
            <a:spAutoFit/>
          </a:bodyPr>
          <a:lstStyle/>
          <a:p>
            <a:pPr marL="614680">
              <a:lnSpc>
                <a:spcPct val="100000"/>
              </a:lnSpc>
              <a:spcBef>
                <a:spcPts val="100"/>
              </a:spcBef>
            </a:pPr>
            <a:r>
              <a:rPr sz="4800" b="0" dirty="0">
                <a:solidFill>
                  <a:srgbClr val="FFFFFF"/>
                </a:solidFill>
                <a:latin typeface="Arial MT"/>
                <a:cs typeface="Arial MT"/>
              </a:rPr>
              <a:t>Sei</a:t>
            </a:r>
            <a:r>
              <a:rPr sz="4800" b="0" spc="-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800" b="0" dirty="0">
                <a:solidFill>
                  <a:srgbClr val="FFFFFF"/>
                </a:solidFill>
                <a:latin typeface="Arial MT"/>
                <a:cs typeface="Arial MT"/>
              </a:rPr>
              <a:t>cappelli</a:t>
            </a:r>
            <a:r>
              <a:rPr sz="4800" b="0" spc="-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800" b="0" dirty="0">
                <a:solidFill>
                  <a:srgbClr val="FFFFFF"/>
                </a:solidFill>
                <a:latin typeface="Arial MT"/>
                <a:cs typeface="Arial MT"/>
              </a:rPr>
              <a:t>per</a:t>
            </a:r>
            <a:r>
              <a:rPr sz="4800" b="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800" b="0" spc="-10" dirty="0">
                <a:solidFill>
                  <a:srgbClr val="FFFFFF"/>
                </a:solidFill>
                <a:latin typeface="Arial MT"/>
                <a:cs typeface="Arial MT"/>
              </a:rPr>
              <a:t>pensare</a:t>
            </a:r>
            <a:endParaRPr sz="480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3124200"/>
            <a:ext cx="9144000" cy="3392804"/>
          </a:xfrm>
          <a:custGeom>
            <a:avLst/>
            <a:gdLst/>
            <a:ahLst/>
            <a:cxnLst/>
            <a:rect l="l" t="t" r="r" b="b"/>
            <a:pathLst>
              <a:path w="9144000" h="3392804">
                <a:moveTo>
                  <a:pt x="9144000" y="0"/>
                </a:moveTo>
                <a:lnTo>
                  <a:pt x="0" y="0"/>
                </a:lnTo>
                <a:lnTo>
                  <a:pt x="0" y="3392487"/>
                </a:lnTo>
                <a:lnTo>
                  <a:pt x="9144000" y="3392487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57642" y="3920910"/>
            <a:ext cx="6228715" cy="11907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 MT"/>
                <a:cs typeface="Arial MT"/>
              </a:rPr>
              <a:t>Creatività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di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gruppo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senza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conflitti</a:t>
            </a:r>
            <a:endParaRPr sz="32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35"/>
              </a:spcBef>
            </a:pPr>
            <a:endParaRPr sz="3200" dirty="0">
              <a:latin typeface="Arial MT"/>
              <a:cs typeface="Arial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1905000"/>
            <a:ext cx="9144000" cy="914400"/>
            <a:chOff x="0" y="1905000"/>
            <a:chExt cx="9144000" cy="914400"/>
          </a:xfrm>
        </p:grpSpPr>
        <p:sp>
          <p:nvSpPr>
            <p:cNvPr id="14" name="object 14"/>
            <p:cNvSpPr/>
            <p:nvPr/>
          </p:nvSpPr>
          <p:spPr>
            <a:xfrm>
              <a:off x="0" y="1905000"/>
              <a:ext cx="9144000" cy="152400"/>
            </a:xfrm>
            <a:custGeom>
              <a:avLst/>
              <a:gdLst/>
              <a:ahLst/>
              <a:cxnLst/>
              <a:rect l="l" t="t" r="r" b="b"/>
              <a:pathLst>
                <a:path w="9144000" h="152400">
                  <a:moveTo>
                    <a:pt x="91440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9144000" y="1524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2057400"/>
              <a:ext cx="9144000" cy="152400"/>
            </a:xfrm>
            <a:custGeom>
              <a:avLst/>
              <a:gdLst/>
              <a:ahLst/>
              <a:cxnLst/>
              <a:rect l="l" t="t" r="r" b="b"/>
              <a:pathLst>
                <a:path w="9144000" h="152400">
                  <a:moveTo>
                    <a:pt x="91440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9144000" y="1524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2209787"/>
              <a:ext cx="9144000" cy="153035"/>
            </a:xfrm>
            <a:custGeom>
              <a:avLst/>
              <a:gdLst/>
              <a:ahLst/>
              <a:cxnLst/>
              <a:rect l="l" t="t" r="r" b="b"/>
              <a:pathLst>
                <a:path w="9144000" h="153035">
                  <a:moveTo>
                    <a:pt x="9144000" y="0"/>
                  </a:moveTo>
                  <a:lnTo>
                    <a:pt x="0" y="0"/>
                  </a:lnTo>
                  <a:lnTo>
                    <a:pt x="0" y="152412"/>
                  </a:lnTo>
                  <a:lnTo>
                    <a:pt x="9144000" y="15241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2666987"/>
              <a:ext cx="9144000" cy="153035"/>
            </a:xfrm>
            <a:custGeom>
              <a:avLst/>
              <a:gdLst/>
              <a:ahLst/>
              <a:cxnLst/>
              <a:rect l="l" t="t" r="r" b="b"/>
              <a:pathLst>
                <a:path w="9144000" h="153035">
                  <a:moveTo>
                    <a:pt x="9144000" y="0"/>
                  </a:moveTo>
                  <a:lnTo>
                    <a:pt x="0" y="0"/>
                  </a:lnTo>
                  <a:lnTo>
                    <a:pt x="0" y="152412"/>
                  </a:lnTo>
                  <a:lnTo>
                    <a:pt x="9144000" y="15241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2362200"/>
              <a:ext cx="9144000" cy="152400"/>
            </a:xfrm>
            <a:custGeom>
              <a:avLst/>
              <a:gdLst/>
              <a:ahLst/>
              <a:cxnLst/>
              <a:rect l="l" t="t" r="r" b="b"/>
              <a:pathLst>
                <a:path w="9144000" h="152400">
                  <a:moveTo>
                    <a:pt x="91440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9144000" y="1524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2514600"/>
              <a:ext cx="9144000" cy="152400"/>
            </a:xfrm>
            <a:custGeom>
              <a:avLst/>
              <a:gdLst/>
              <a:ahLst/>
              <a:cxnLst/>
              <a:rect l="l" t="t" r="r" b="b"/>
              <a:pathLst>
                <a:path w="9144000" h="152400">
                  <a:moveTo>
                    <a:pt x="91440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9144000" y="1524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993300"/>
          </a:solidFill>
        </p:spPr>
        <p:txBody>
          <a:bodyPr vert="horz" wrap="square" lIns="0" tIns="294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315"/>
              </a:spcBef>
            </a:pPr>
            <a:r>
              <a:rPr dirty="0">
                <a:solidFill>
                  <a:srgbClr val="FFFFCC"/>
                </a:solidFill>
                <a:latin typeface="Tahoma"/>
                <a:cs typeface="Tahoma"/>
              </a:rPr>
              <a:t>In</a:t>
            </a:r>
            <a:r>
              <a:rPr spc="-3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FFFFCC"/>
                </a:solidFill>
                <a:latin typeface="Tahoma"/>
                <a:cs typeface="Tahoma"/>
              </a:rPr>
              <a:t>gruppo</a:t>
            </a:r>
            <a:r>
              <a:rPr spc="-4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FFFFCC"/>
                </a:solidFill>
                <a:latin typeface="Tahoma"/>
                <a:cs typeface="Tahoma"/>
              </a:rPr>
              <a:t>o</a:t>
            </a:r>
            <a:r>
              <a:rPr spc="-1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FFFFCC"/>
                </a:solidFill>
                <a:latin typeface="Tahoma"/>
                <a:cs typeface="Tahoma"/>
              </a:rPr>
              <a:t>da</a:t>
            </a:r>
            <a:r>
              <a:rPr spc="-3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pc="-20" dirty="0">
                <a:solidFill>
                  <a:srgbClr val="FFFFCC"/>
                </a:solidFill>
                <a:latin typeface="Tahoma"/>
                <a:cs typeface="Tahoma"/>
              </a:rPr>
              <a:t>soli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800" y="1970023"/>
            <a:ext cx="7772400" cy="463486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40385" algn="just">
              <a:lnSpc>
                <a:spcPts val="3030"/>
              </a:lnSpc>
              <a:spcBef>
                <a:spcPts val="470"/>
              </a:spcBef>
            </a:pP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Il</a:t>
            </a:r>
            <a:r>
              <a:rPr sz="2800" spc="-5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gioco</a:t>
            </a:r>
            <a:r>
              <a:rPr sz="2800" spc="-6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velocizza</a:t>
            </a:r>
            <a:r>
              <a:rPr sz="2800" spc="-3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una</a:t>
            </a:r>
            <a:r>
              <a:rPr sz="2800" spc="-4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riunione</a:t>
            </a:r>
            <a:r>
              <a:rPr sz="2800" spc="-4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dalle</a:t>
            </a:r>
            <a:r>
              <a:rPr sz="2800" spc="-4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5</a:t>
            </a:r>
            <a:r>
              <a:rPr sz="2800" spc="-5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alle</a:t>
            </a:r>
            <a:r>
              <a:rPr sz="2800" spc="-4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spc="-25" dirty="0">
                <a:solidFill>
                  <a:schemeClr val="tx1"/>
                </a:solidFill>
                <a:latin typeface="Tahoma"/>
                <a:cs typeface="Tahoma"/>
              </a:rPr>
              <a:t>10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persone</a:t>
            </a:r>
            <a:r>
              <a:rPr sz="2800" spc="-4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(può</a:t>
            </a:r>
            <a:r>
              <a:rPr sz="2800" spc="-4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durare</a:t>
            </a:r>
            <a:r>
              <a:rPr sz="2800" spc="-2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circa</a:t>
            </a:r>
            <a:r>
              <a:rPr sz="2800" spc="-6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due</a:t>
            </a:r>
            <a:r>
              <a:rPr sz="2800" spc="-5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ore</a:t>
            </a:r>
            <a:r>
              <a:rPr sz="2800" spc="-5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per</a:t>
            </a:r>
            <a:r>
              <a:rPr sz="2800" spc="-5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tutti</a:t>
            </a:r>
            <a:r>
              <a:rPr sz="2800" spc="-4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spc="-50" dirty="0">
                <a:solidFill>
                  <a:schemeClr val="tx1"/>
                </a:solidFill>
                <a:latin typeface="Tahoma"/>
                <a:cs typeface="Tahoma"/>
              </a:rPr>
              <a:t>i </a:t>
            </a:r>
            <a:r>
              <a:rPr sz="2800" spc="-10" dirty="0">
                <a:solidFill>
                  <a:schemeClr val="tx1"/>
                </a:solidFill>
                <a:latin typeface="Tahoma"/>
                <a:cs typeface="Tahoma"/>
              </a:rPr>
              <a:t>cappelli).</a:t>
            </a:r>
            <a:endParaRPr sz="28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2700" marR="5080" algn="just">
              <a:lnSpc>
                <a:spcPts val="3030"/>
              </a:lnSpc>
              <a:spcBef>
                <a:spcPts val="655"/>
              </a:spcBef>
            </a:pP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Più</a:t>
            </a:r>
            <a:r>
              <a:rPr sz="2800" spc="-6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persone</a:t>
            </a:r>
            <a:r>
              <a:rPr sz="2800" spc="-4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sono</a:t>
            </a:r>
            <a:r>
              <a:rPr sz="2800" spc="-4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difficili</a:t>
            </a:r>
            <a:r>
              <a:rPr sz="2800" spc="-6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da</a:t>
            </a:r>
            <a:r>
              <a:rPr sz="2800" spc="-5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gestire.</a:t>
            </a:r>
            <a:r>
              <a:rPr sz="2800" spc="-5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Più</a:t>
            </a:r>
            <a:r>
              <a:rPr sz="2800" spc="-6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tempo</a:t>
            </a:r>
            <a:r>
              <a:rPr sz="2800" spc="-50" dirty="0">
                <a:solidFill>
                  <a:schemeClr val="tx1"/>
                </a:solidFill>
                <a:latin typeface="Tahoma"/>
                <a:cs typeface="Tahoma"/>
              </a:rPr>
              <a:t> è </a:t>
            </a:r>
            <a:r>
              <a:rPr sz="2800" spc="-10" dirty="0">
                <a:solidFill>
                  <a:schemeClr val="tx1"/>
                </a:solidFill>
                <a:latin typeface="Tahoma"/>
                <a:cs typeface="Tahoma"/>
              </a:rPr>
              <a:t>dispersivo.</a:t>
            </a:r>
            <a:endParaRPr sz="28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2700" algn="just">
              <a:lnSpc>
                <a:spcPts val="3195"/>
              </a:lnSpc>
              <a:spcBef>
                <a:spcPts val="290"/>
              </a:spcBef>
            </a:pP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La</a:t>
            </a:r>
            <a:r>
              <a:rPr sz="2800" spc="-5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tecnica</a:t>
            </a:r>
            <a:r>
              <a:rPr sz="2800" spc="-4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dei</a:t>
            </a:r>
            <a:r>
              <a:rPr sz="2800" spc="-5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cappelli</a:t>
            </a:r>
            <a:r>
              <a:rPr sz="2800" spc="-3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si</a:t>
            </a:r>
            <a:r>
              <a:rPr sz="2800" spc="-5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può</a:t>
            </a:r>
            <a:r>
              <a:rPr sz="2800" spc="-2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usare</a:t>
            </a:r>
            <a:r>
              <a:rPr sz="2800" spc="-3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da</a:t>
            </a:r>
            <a:r>
              <a:rPr sz="2800" spc="-3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Tahoma"/>
                <a:cs typeface="Tahoma"/>
              </a:rPr>
              <a:t>soli,</a:t>
            </a:r>
            <a:endParaRPr sz="28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2700" algn="just">
              <a:lnSpc>
                <a:spcPts val="3195"/>
              </a:lnSpc>
              <a:tabLst>
                <a:tab pos="5958205" algn="l"/>
              </a:tabLst>
            </a:pP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o</a:t>
            </a:r>
            <a:r>
              <a:rPr sz="2800" spc="-4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anche</a:t>
            </a:r>
            <a:r>
              <a:rPr sz="2800" spc="-4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in</a:t>
            </a:r>
            <a:r>
              <a:rPr sz="2800" spc="-3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un</a:t>
            </a:r>
            <a:r>
              <a:rPr sz="2800" spc="-4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colloquio</a:t>
            </a:r>
            <a:r>
              <a:rPr sz="2800" spc="-4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con</a:t>
            </a:r>
            <a:r>
              <a:rPr sz="2800" spc="-4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una</a:t>
            </a:r>
            <a:r>
              <a:rPr sz="2800" spc="-3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Tahoma"/>
                <a:cs typeface="Tahoma"/>
              </a:rPr>
              <a:t>sola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	</a:t>
            </a:r>
            <a:r>
              <a:rPr sz="2800" spc="-10" dirty="0">
                <a:solidFill>
                  <a:schemeClr val="tx1"/>
                </a:solidFill>
                <a:latin typeface="Tahoma"/>
                <a:cs typeface="Tahoma"/>
              </a:rPr>
              <a:t>persona.</a:t>
            </a:r>
            <a:endParaRPr sz="28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2700" marR="743585" algn="just">
              <a:lnSpc>
                <a:spcPts val="3030"/>
              </a:lnSpc>
              <a:spcBef>
                <a:spcPts val="710"/>
              </a:spcBef>
            </a:pP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O</a:t>
            </a:r>
            <a:r>
              <a:rPr sz="2800" spc="-9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per</a:t>
            </a:r>
            <a:r>
              <a:rPr sz="2800" spc="-6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affrontare</a:t>
            </a:r>
            <a:r>
              <a:rPr sz="2800" spc="-4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qualsiasi</a:t>
            </a:r>
            <a:r>
              <a:rPr sz="2800" spc="-6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problema,</a:t>
            </a:r>
            <a:r>
              <a:rPr sz="2800" spc="-5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Tahoma"/>
                <a:cs typeface="Tahoma"/>
              </a:rPr>
              <a:t>anche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nella</a:t>
            </a:r>
            <a:r>
              <a:rPr sz="2800" spc="-5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vita</a:t>
            </a:r>
            <a:r>
              <a:rPr sz="2800" spc="-5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privata</a:t>
            </a:r>
            <a:r>
              <a:rPr sz="2800" spc="-3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(dove</a:t>
            </a:r>
            <a:r>
              <a:rPr sz="2800" spc="-3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andare</a:t>
            </a:r>
            <a:r>
              <a:rPr sz="2800" spc="-3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in</a:t>
            </a:r>
            <a:r>
              <a:rPr sz="2800" spc="-6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Tahoma"/>
                <a:cs typeface="Tahoma"/>
              </a:rPr>
              <a:t>vacanza).</a:t>
            </a:r>
            <a:endParaRPr sz="28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2700" marR="743585" algn="just">
              <a:lnSpc>
                <a:spcPts val="3030"/>
              </a:lnSpc>
              <a:spcBef>
                <a:spcPts val="660"/>
              </a:spcBef>
            </a:pP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Il</a:t>
            </a:r>
            <a:r>
              <a:rPr sz="2800" spc="-6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gruppo</a:t>
            </a:r>
            <a:r>
              <a:rPr sz="2800" spc="-5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può</a:t>
            </a:r>
            <a:r>
              <a:rPr sz="2800" spc="-5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essere</a:t>
            </a:r>
            <a:r>
              <a:rPr sz="2800" spc="-6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anche</a:t>
            </a:r>
            <a:r>
              <a:rPr sz="2800" spc="-5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eterogeneo</a:t>
            </a:r>
            <a:r>
              <a:rPr sz="2800" spc="-6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spc="-25" dirty="0">
                <a:solidFill>
                  <a:schemeClr val="tx1"/>
                </a:solidFill>
                <a:latin typeface="Tahoma"/>
                <a:cs typeface="Tahoma"/>
              </a:rPr>
              <a:t>per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competenze</a:t>
            </a:r>
            <a:r>
              <a:rPr sz="2800" spc="-6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e</a:t>
            </a:r>
            <a:r>
              <a:rPr sz="2800" spc="-8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livelli</a:t>
            </a:r>
            <a:r>
              <a:rPr sz="2800" spc="-5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Tahoma"/>
                <a:cs typeface="Tahoma"/>
              </a:rPr>
              <a:t>gerarchici.</a:t>
            </a:r>
            <a:endParaRPr sz="280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993300"/>
          </a:solidFill>
        </p:spPr>
        <p:txBody>
          <a:bodyPr vert="horz" wrap="square" lIns="0" tIns="294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315"/>
              </a:spcBef>
            </a:pPr>
            <a:r>
              <a:rPr dirty="0">
                <a:solidFill>
                  <a:srgbClr val="FFFFFF"/>
                </a:solidFill>
                <a:latin typeface="Tahoma"/>
                <a:cs typeface="Tahoma"/>
              </a:rPr>
              <a:t>Il</a:t>
            </a:r>
            <a:r>
              <a:rPr spc="-10" dirty="0">
                <a:solidFill>
                  <a:srgbClr val="FFFFFF"/>
                </a:solidFill>
                <a:latin typeface="Tahoma"/>
                <a:cs typeface="Tahoma"/>
              </a:rPr>
              <a:t> conduttore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57300" y="1752600"/>
            <a:ext cx="6629400" cy="464935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75"/>
              </a:spcBef>
              <a:tabLst>
                <a:tab pos="294005" algn="l"/>
              </a:tabLst>
            </a:pPr>
            <a:r>
              <a:rPr sz="2400" dirty="0">
                <a:solidFill>
                  <a:schemeClr val="tx1"/>
                </a:solidFill>
                <a:latin typeface="Tahoma"/>
                <a:cs typeface="Tahoma"/>
              </a:rPr>
              <a:t>Conosce</a:t>
            </a:r>
            <a:r>
              <a:rPr sz="2400" spc="-4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tx1"/>
                </a:solidFill>
                <a:latin typeface="Tahoma"/>
                <a:cs typeface="Tahoma"/>
              </a:rPr>
              <a:t>la</a:t>
            </a:r>
            <a:r>
              <a:rPr sz="2400" spc="-1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tx1"/>
                </a:solidFill>
                <a:latin typeface="Tahoma"/>
                <a:cs typeface="Tahoma"/>
              </a:rPr>
              <a:t>tecnica</a:t>
            </a:r>
            <a:r>
              <a:rPr sz="2400" spc="-2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tx1"/>
                </a:solidFill>
                <a:latin typeface="Tahoma"/>
                <a:cs typeface="Tahoma"/>
              </a:rPr>
              <a:t>dei</a:t>
            </a:r>
            <a:r>
              <a:rPr sz="2400" spc="-2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tx1"/>
                </a:solidFill>
                <a:latin typeface="Tahoma"/>
                <a:cs typeface="Tahoma"/>
              </a:rPr>
              <a:t>sei</a:t>
            </a:r>
            <a:r>
              <a:rPr sz="2400" spc="-3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ahoma"/>
                <a:cs typeface="Tahoma"/>
              </a:rPr>
              <a:t>cappelli</a:t>
            </a:r>
            <a:endParaRPr sz="24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2700" algn="ctr">
              <a:lnSpc>
                <a:spcPct val="100000"/>
              </a:lnSpc>
              <a:spcBef>
                <a:spcPts val="480"/>
              </a:spcBef>
              <a:tabLst>
                <a:tab pos="294640" algn="l"/>
              </a:tabLst>
            </a:pPr>
            <a:r>
              <a:rPr sz="2400" dirty="0">
                <a:solidFill>
                  <a:schemeClr val="tx1"/>
                </a:solidFill>
                <a:latin typeface="Tahoma"/>
                <a:cs typeface="Tahoma"/>
              </a:rPr>
              <a:t>Indossa</a:t>
            </a:r>
            <a:r>
              <a:rPr sz="2400" spc="-5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tx1"/>
                </a:solidFill>
                <a:latin typeface="Tahoma"/>
                <a:cs typeface="Tahoma"/>
              </a:rPr>
              <a:t>sempre</a:t>
            </a:r>
            <a:r>
              <a:rPr sz="2400" spc="-4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tx1"/>
                </a:solidFill>
                <a:latin typeface="Tahoma"/>
                <a:cs typeface="Tahoma"/>
              </a:rPr>
              <a:t>il</a:t>
            </a:r>
            <a:r>
              <a:rPr sz="2400" spc="-1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tx1"/>
                </a:solidFill>
                <a:latin typeface="Tahoma"/>
                <a:cs typeface="Tahoma"/>
              </a:rPr>
              <a:t>cappello</a:t>
            </a:r>
            <a:r>
              <a:rPr sz="2400" spc="-3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spc="-25" dirty="0">
                <a:solidFill>
                  <a:schemeClr val="tx1"/>
                </a:solidFill>
                <a:latin typeface="Tahoma"/>
                <a:cs typeface="Tahoma"/>
              </a:rPr>
              <a:t>blu</a:t>
            </a:r>
            <a:endParaRPr sz="24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2700" algn="ctr">
              <a:lnSpc>
                <a:spcPct val="100000"/>
              </a:lnSpc>
              <a:spcBef>
                <a:spcPts val="480"/>
              </a:spcBef>
              <a:tabLst>
                <a:tab pos="294640" algn="l"/>
              </a:tabLst>
            </a:pPr>
            <a:r>
              <a:rPr sz="2400" dirty="0">
                <a:solidFill>
                  <a:schemeClr val="tx1"/>
                </a:solidFill>
                <a:latin typeface="Tahoma"/>
                <a:cs typeface="Tahoma"/>
              </a:rPr>
              <a:t>Comunica</a:t>
            </a:r>
            <a:r>
              <a:rPr sz="2400" spc="-3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tx1"/>
                </a:solidFill>
                <a:latin typeface="Tahoma"/>
                <a:cs typeface="Tahoma"/>
              </a:rPr>
              <a:t>le</a:t>
            </a:r>
            <a:r>
              <a:rPr sz="2400" spc="-1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tx1"/>
                </a:solidFill>
                <a:latin typeface="Tahoma"/>
                <a:cs typeface="Tahoma"/>
              </a:rPr>
              <a:t>regole</a:t>
            </a:r>
            <a:r>
              <a:rPr sz="2400" spc="-3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tx1"/>
                </a:solidFill>
                <a:latin typeface="Tahoma"/>
                <a:cs typeface="Tahoma"/>
              </a:rPr>
              <a:t>del</a:t>
            </a:r>
            <a:r>
              <a:rPr sz="2400" spc="-20" dirty="0">
                <a:solidFill>
                  <a:schemeClr val="tx1"/>
                </a:solidFill>
                <a:latin typeface="Tahoma"/>
                <a:cs typeface="Tahoma"/>
              </a:rPr>
              <a:t> gioco</a:t>
            </a:r>
            <a:endParaRPr sz="24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2700" algn="ctr">
              <a:lnSpc>
                <a:spcPct val="100000"/>
              </a:lnSpc>
              <a:spcBef>
                <a:spcPts val="480"/>
              </a:spcBef>
              <a:tabLst>
                <a:tab pos="294640" algn="l"/>
              </a:tabLst>
            </a:pPr>
            <a:r>
              <a:rPr sz="2400" dirty="0">
                <a:solidFill>
                  <a:schemeClr val="tx1"/>
                </a:solidFill>
                <a:latin typeface="Tahoma"/>
                <a:cs typeface="Tahoma"/>
              </a:rPr>
              <a:t>Decide</a:t>
            </a:r>
            <a:r>
              <a:rPr sz="2400" spc="-3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tx1"/>
                </a:solidFill>
                <a:latin typeface="Tahoma"/>
                <a:cs typeface="Tahoma"/>
              </a:rPr>
              <a:t>l'argomento</a:t>
            </a:r>
            <a:r>
              <a:rPr sz="2400" spc="-4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tx1"/>
                </a:solidFill>
                <a:latin typeface="Tahoma"/>
                <a:cs typeface="Tahoma"/>
              </a:rPr>
              <a:t>insieme</a:t>
            </a:r>
            <a:r>
              <a:rPr sz="2400" spc="-5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tx1"/>
                </a:solidFill>
                <a:latin typeface="Tahoma"/>
                <a:cs typeface="Tahoma"/>
              </a:rPr>
              <a:t>col</a:t>
            </a:r>
            <a:r>
              <a:rPr sz="2400" spc="-2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ahoma"/>
                <a:cs typeface="Tahoma"/>
              </a:rPr>
              <a:t>gruppo</a:t>
            </a:r>
            <a:endParaRPr sz="24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2700" algn="ctr">
              <a:lnSpc>
                <a:spcPct val="100000"/>
              </a:lnSpc>
              <a:spcBef>
                <a:spcPts val="480"/>
              </a:spcBef>
              <a:tabLst>
                <a:tab pos="294640" algn="l"/>
              </a:tabLst>
            </a:pPr>
            <a:r>
              <a:rPr sz="2400" dirty="0">
                <a:solidFill>
                  <a:schemeClr val="tx1"/>
                </a:solidFill>
                <a:latin typeface="Tahoma"/>
                <a:cs typeface="Tahoma"/>
              </a:rPr>
              <a:t>Dice</a:t>
            </a:r>
            <a:r>
              <a:rPr sz="2400" spc="-1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tx1"/>
                </a:solidFill>
                <a:latin typeface="Tahoma"/>
                <a:cs typeface="Tahoma"/>
              </a:rPr>
              <a:t>quando</a:t>
            </a:r>
            <a:r>
              <a:rPr sz="2400" spc="-5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tx1"/>
                </a:solidFill>
                <a:latin typeface="Tahoma"/>
                <a:cs typeface="Tahoma"/>
              </a:rPr>
              <a:t>si</a:t>
            </a:r>
            <a:r>
              <a:rPr sz="2400" spc="-4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tx1"/>
                </a:solidFill>
                <a:latin typeface="Tahoma"/>
                <a:cs typeface="Tahoma"/>
              </a:rPr>
              <a:t>cambia</a:t>
            </a:r>
            <a:r>
              <a:rPr sz="2400" spc="-3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ahoma"/>
                <a:cs typeface="Tahoma"/>
              </a:rPr>
              <a:t>cappello</a:t>
            </a:r>
            <a:endParaRPr sz="24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2065" marR="5080" algn="ctr">
              <a:lnSpc>
                <a:spcPct val="100000"/>
              </a:lnSpc>
              <a:spcBef>
                <a:spcPts val="480"/>
              </a:spcBef>
              <a:tabLst>
                <a:tab pos="294640" algn="l"/>
              </a:tabLst>
            </a:pPr>
            <a:r>
              <a:rPr sz="2400" dirty="0">
                <a:solidFill>
                  <a:schemeClr val="tx1"/>
                </a:solidFill>
                <a:latin typeface="Tahoma"/>
                <a:cs typeface="Tahoma"/>
              </a:rPr>
              <a:t>Nomina</a:t>
            </a:r>
            <a:r>
              <a:rPr sz="2400" spc="-3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tx1"/>
                </a:solidFill>
                <a:latin typeface="Tahoma"/>
                <a:cs typeface="Tahoma"/>
              </a:rPr>
              <a:t>un</a:t>
            </a:r>
            <a:r>
              <a:rPr sz="2400" spc="-2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tx1"/>
                </a:solidFill>
                <a:latin typeface="Tahoma"/>
                <a:cs typeface="Tahoma"/>
              </a:rPr>
              <a:t>segretario</a:t>
            </a:r>
            <a:r>
              <a:rPr sz="2400" spc="-4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tx1"/>
                </a:solidFill>
                <a:latin typeface="Tahoma"/>
                <a:cs typeface="Tahoma"/>
              </a:rPr>
              <a:t>che</a:t>
            </a:r>
            <a:r>
              <a:rPr sz="2400" spc="-1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tx1"/>
                </a:solidFill>
                <a:latin typeface="Tahoma"/>
                <a:cs typeface="Tahoma"/>
              </a:rPr>
              <a:t>tiene</a:t>
            </a:r>
            <a:r>
              <a:rPr sz="2400" spc="-3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tx1"/>
                </a:solidFill>
                <a:latin typeface="Tahoma"/>
                <a:cs typeface="Tahoma"/>
              </a:rPr>
              <a:t>conto</a:t>
            </a:r>
            <a:r>
              <a:rPr sz="2400" spc="-1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spc="-25" dirty="0">
                <a:solidFill>
                  <a:schemeClr val="tx1"/>
                </a:solidFill>
                <a:latin typeface="Tahoma"/>
                <a:cs typeface="Tahoma"/>
              </a:rPr>
              <a:t>di </a:t>
            </a:r>
            <a:r>
              <a:rPr sz="2400" dirty="0">
                <a:solidFill>
                  <a:schemeClr val="tx1"/>
                </a:solidFill>
                <a:latin typeface="Tahoma"/>
                <a:cs typeface="Tahoma"/>
              </a:rPr>
              <a:t>quanto</a:t>
            </a:r>
            <a:r>
              <a:rPr sz="2400" spc="-3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tx1"/>
                </a:solidFill>
                <a:latin typeface="Tahoma"/>
                <a:cs typeface="Tahoma"/>
              </a:rPr>
              <a:t>produce</a:t>
            </a:r>
            <a:r>
              <a:rPr sz="2400" spc="-4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tx1"/>
                </a:solidFill>
                <a:latin typeface="Tahoma"/>
                <a:cs typeface="Tahoma"/>
              </a:rPr>
              <a:t>il</a:t>
            </a:r>
            <a:r>
              <a:rPr sz="2400" spc="-2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ahoma"/>
                <a:cs typeface="Tahoma"/>
              </a:rPr>
              <a:t>gruppo</a:t>
            </a:r>
            <a:endParaRPr sz="24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2065" marR="421005" algn="ctr">
              <a:lnSpc>
                <a:spcPct val="100000"/>
              </a:lnSpc>
              <a:spcBef>
                <a:spcPts val="480"/>
              </a:spcBef>
              <a:tabLst>
                <a:tab pos="294640" algn="l"/>
              </a:tabLst>
            </a:pPr>
            <a:r>
              <a:rPr sz="2400" dirty="0">
                <a:solidFill>
                  <a:schemeClr val="tx1"/>
                </a:solidFill>
                <a:latin typeface="Tahoma"/>
                <a:cs typeface="Tahoma"/>
              </a:rPr>
              <a:t>E'</a:t>
            </a:r>
            <a:r>
              <a:rPr sz="2400" spc="-2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tx1"/>
                </a:solidFill>
                <a:latin typeface="Tahoma"/>
                <a:cs typeface="Tahoma"/>
              </a:rPr>
              <a:t>bene</a:t>
            </a:r>
            <a:r>
              <a:rPr sz="2400" spc="-3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tx1"/>
                </a:solidFill>
                <a:latin typeface="Tahoma"/>
                <a:cs typeface="Tahoma"/>
              </a:rPr>
              <a:t>non</a:t>
            </a:r>
            <a:r>
              <a:rPr sz="2400" spc="-3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tx1"/>
                </a:solidFill>
                <a:latin typeface="Tahoma"/>
                <a:cs typeface="Tahoma"/>
              </a:rPr>
              <a:t>lasciare</a:t>
            </a:r>
            <a:r>
              <a:rPr sz="2400" spc="-3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tx1"/>
                </a:solidFill>
                <a:latin typeface="Tahoma"/>
                <a:cs typeface="Tahoma"/>
              </a:rPr>
              <a:t>molto</a:t>
            </a:r>
            <a:r>
              <a:rPr sz="2400" spc="-1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tx1"/>
                </a:solidFill>
                <a:latin typeface="Tahoma"/>
                <a:cs typeface="Tahoma"/>
              </a:rPr>
              <a:t>tempo</a:t>
            </a:r>
            <a:r>
              <a:rPr sz="2400" spc="-4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spc="-25" dirty="0">
                <a:solidFill>
                  <a:schemeClr val="tx1"/>
                </a:solidFill>
                <a:latin typeface="Tahoma"/>
                <a:cs typeface="Tahoma"/>
              </a:rPr>
              <a:t>su </a:t>
            </a:r>
            <a:r>
              <a:rPr sz="2400" dirty="0">
                <a:solidFill>
                  <a:schemeClr val="tx1"/>
                </a:solidFill>
                <a:latin typeface="Tahoma"/>
                <a:cs typeface="Tahoma"/>
              </a:rPr>
              <a:t>ciascun</a:t>
            </a:r>
            <a:r>
              <a:rPr sz="2400" spc="-5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tx1"/>
                </a:solidFill>
                <a:latin typeface="Tahoma"/>
                <a:cs typeface="Tahoma"/>
              </a:rPr>
              <a:t>cappello</a:t>
            </a:r>
            <a:r>
              <a:rPr sz="2400" spc="-4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tx1"/>
                </a:solidFill>
                <a:latin typeface="Tahoma"/>
                <a:cs typeface="Tahoma"/>
              </a:rPr>
              <a:t>(15/20</a:t>
            </a:r>
            <a:r>
              <a:rPr sz="2400" spc="-6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ahoma"/>
                <a:cs typeface="Tahoma"/>
              </a:rPr>
              <a:t>minuti)</a:t>
            </a:r>
            <a:endParaRPr sz="24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2700" algn="ctr">
              <a:lnSpc>
                <a:spcPct val="100000"/>
              </a:lnSpc>
              <a:spcBef>
                <a:spcPts val="480"/>
              </a:spcBef>
              <a:tabLst>
                <a:tab pos="294640" algn="l"/>
              </a:tabLst>
            </a:pPr>
            <a:r>
              <a:rPr sz="2400" dirty="0">
                <a:solidFill>
                  <a:schemeClr val="tx1"/>
                </a:solidFill>
                <a:latin typeface="Tahoma"/>
                <a:cs typeface="Tahoma"/>
              </a:rPr>
              <a:t>Fa</a:t>
            </a:r>
            <a:r>
              <a:rPr sz="2400" spc="-2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tx1"/>
                </a:solidFill>
                <a:latin typeface="Tahoma"/>
                <a:cs typeface="Tahoma"/>
              </a:rPr>
              <a:t>le</a:t>
            </a:r>
            <a:r>
              <a:rPr sz="2400" spc="-1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tx1"/>
                </a:solidFill>
                <a:latin typeface="Tahoma"/>
                <a:cs typeface="Tahoma"/>
              </a:rPr>
              <a:t>domande</a:t>
            </a:r>
            <a:r>
              <a:rPr sz="2400" spc="-3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tx1"/>
                </a:solidFill>
                <a:latin typeface="Tahoma"/>
                <a:cs typeface="Tahoma"/>
              </a:rPr>
              <a:t>al</a:t>
            </a:r>
            <a:r>
              <a:rPr sz="2400" spc="-1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tx1"/>
                </a:solidFill>
                <a:latin typeface="Tahoma"/>
                <a:cs typeface="Tahoma"/>
              </a:rPr>
              <a:t>gruppo</a:t>
            </a:r>
            <a:r>
              <a:rPr sz="2400" spc="-4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tx1"/>
                </a:solidFill>
                <a:latin typeface="Tahoma"/>
                <a:cs typeface="Tahoma"/>
              </a:rPr>
              <a:t>per</a:t>
            </a:r>
            <a:r>
              <a:rPr sz="2400" spc="-1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ahoma"/>
                <a:cs typeface="Tahoma"/>
              </a:rPr>
              <a:t>stimolarlo</a:t>
            </a:r>
            <a:endParaRPr sz="24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2700" algn="ctr">
              <a:lnSpc>
                <a:spcPct val="100000"/>
              </a:lnSpc>
              <a:spcBef>
                <a:spcPts val="480"/>
              </a:spcBef>
              <a:tabLst>
                <a:tab pos="294640" algn="l"/>
              </a:tabLst>
            </a:pPr>
            <a:r>
              <a:rPr sz="2400" dirty="0">
                <a:solidFill>
                  <a:schemeClr val="tx1"/>
                </a:solidFill>
                <a:latin typeface="Tahoma"/>
                <a:cs typeface="Tahoma"/>
              </a:rPr>
              <a:t>Termina</a:t>
            </a:r>
            <a:r>
              <a:rPr sz="2400" spc="-4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tx1"/>
                </a:solidFill>
                <a:latin typeface="Tahoma"/>
                <a:cs typeface="Tahoma"/>
              </a:rPr>
              <a:t>il</a:t>
            </a:r>
            <a:r>
              <a:rPr sz="2400" spc="-1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tx1"/>
                </a:solidFill>
                <a:latin typeface="Tahoma"/>
                <a:cs typeface="Tahoma"/>
              </a:rPr>
              <a:t>gioco</a:t>
            </a:r>
            <a:r>
              <a:rPr sz="2400" spc="-1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tx1"/>
                </a:solidFill>
                <a:latin typeface="Tahoma"/>
                <a:cs typeface="Tahoma"/>
              </a:rPr>
              <a:t>e</a:t>
            </a:r>
            <a:r>
              <a:rPr sz="2400" spc="-2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tx1"/>
                </a:solidFill>
                <a:latin typeface="Tahoma"/>
                <a:cs typeface="Tahoma"/>
              </a:rPr>
              <a:t>trae</a:t>
            </a:r>
            <a:r>
              <a:rPr sz="2400" spc="-3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tx1"/>
                </a:solidFill>
                <a:latin typeface="Tahoma"/>
                <a:cs typeface="Tahoma"/>
              </a:rPr>
              <a:t>le</a:t>
            </a:r>
            <a:r>
              <a:rPr sz="2400" spc="-1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ahoma"/>
                <a:cs typeface="Tahoma"/>
              </a:rPr>
              <a:t>conclusioni</a:t>
            </a:r>
            <a:endParaRPr sz="240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72200"/>
            <a:ext cx="9144000" cy="685800"/>
          </a:xfrm>
          <a:custGeom>
            <a:avLst/>
            <a:gdLst/>
            <a:ahLst/>
            <a:cxnLst/>
            <a:rect l="l" t="t" r="r" b="b"/>
            <a:pathLst>
              <a:path w="9144000" h="685800">
                <a:moveTo>
                  <a:pt x="0" y="685800"/>
                </a:moveTo>
                <a:lnTo>
                  <a:pt x="9144000" y="6858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1775460"/>
            <a:chOff x="0" y="0"/>
            <a:chExt cx="9144000" cy="177546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1600200"/>
            </a:xfrm>
            <a:custGeom>
              <a:avLst/>
              <a:gdLst/>
              <a:ahLst/>
              <a:cxnLst/>
              <a:rect l="l" t="t" r="r" b="b"/>
              <a:pathLst>
                <a:path w="9144000" h="1600200">
                  <a:moveTo>
                    <a:pt x="0" y="1600200"/>
                  </a:moveTo>
                  <a:lnTo>
                    <a:pt x="9144000" y="16002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60020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9711" y="763524"/>
              <a:ext cx="3118103" cy="101193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4988" rIns="0" bIns="0" rtlCol="0">
            <a:spAutoFit/>
          </a:bodyPr>
          <a:lstStyle/>
          <a:p>
            <a:pPr marL="262636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FFFFFF"/>
                </a:solidFill>
                <a:latin typeface="Arial MT"/>
                <a:cs typeface="Arial MT"/>
              </a:rPr>
              <a:t>I sei</a:t>
            </a:r>
            <a:r>
              <a:rPr b="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b="0" spc="-10" dirty="0">
                <a:solidFill>
                  <a:srgbClr val="FFFFFF"/>
                </a:solidFill>
                <a:latin typeface="Arial MT"/>
                <a:cs typeface="Arial MT"/>
              </a:rPr>
              <a:t>cappelli</a:t>
            </a:r>
          </a:p>
        </p:txBody>
      </p:sp>
      <p:sp>
        <p:nvSpPr>
          <p:cNvPr id="7" name="object 7"/>
          <p:cNvSpPr/>
          <p:nvPr/>
        </p:nvSpPr>
        <p:spPr>
          <a:xfrm>
            <a:off x="0" y="50292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4000" y="1143000"/>
                </a:lnTo>
                <a:lnTo>
                  <a:pt x="9144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6002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9144000" y="0"/>
                </a:moveTo>
                <a:lnTo>
                  <a:pt x="0" y="0"/>
                </a:lnTo>
                <a:lnTo>
                  <a:pt x="0" y="304800"/>
                </a:lnTo>
                <a:lnTo>
                  <a:pt x="9144000" y="304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78275" y="2135733"/>
            <a:ext cx="9065895" cy="2451100"/>
            <a:chOff x="78275" y="2135733"/>
            <a:chExt cx="9065895" cy="245110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7661" y="2376083"/>
              <a:ext cx="8126754" cy="203639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02878" y="2135733"/>
              <a:ext cx="1142940" cy="69844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02295" y="3888308"/>
              <a:ext cx="1146155" cy="69847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275" y="3126333"/>
              <a:ext cx="1066781" cy="6508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74478" y="3050158"/>
              <a:ext cx="1142941" cy="69682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99970" y="3888308"/>
              <a:ext cx="1144104" cy="69847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9282" y="2211876"/>
              <a:ext cx="993771" cy="6063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4988" rIns="0" bIns="0" rtlCol="0">
            <a:spAutoFit/>
          </a:bodyPr>
          <a:lstStyle/>
          <a:p>
            <a:pPr marL="224536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FFFFFF"/>
                </a:solidFill>
                <a:latin typeface="Arial MT"/>
                <a:cs typeface="Arial MT"/>
              </a:rPr>
              <a:t>Cappello</a:t>
            </a:r>
            <a:r>
              <a:rPr b="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b="0" spc="-10" dirty="0">
                <a:solidFill>
                  <a:srgbClr val="FFFFFF"/>
                </a:solidFill>
                <a:latin typeface="Arial MT"/>
                <a:cs typeface="Arial MT"/>
              </a:rPr>
              <a:t>bianco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60078" y="916546"/>
            <a:ext cx="1142953" cy="69843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88975" y="1984375"/>
            <a:ext cx="7772400" cy="4114800"/>
            <a:chOff x="688975" y="1984375"/>
            <a:chExt cx="7772400" cy="41148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8975" y="1984375"/>
              <a:ext cx="7772399" cy="41147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0397" y="2135646"/>
              <a:ext cx="2579659" cy="367188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4988" rIns="0" bIns="0" rtlCol="0">
            <a:spAutoFit/>
          </a:bodyPr>
          <a:lstStyle/>
          <a:p>
            <a:pPr marL="2385695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FFFF00"/>
                </a:solidFill>
                <a:latin typeface="Arial MT"/>
                <a:cs typeface="Arial MT"/>
              </a:rPr>
              <a:t>Cappello</a:t>
            </a:r>
            <a:r>
              <a:rPr b="0" spc="-3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b="0" spc="-10" dirty="0">
                <a:solidFill>
                  <a:srgbClr val="FFFF00"/>
                </a:solidFill>
                <a:latin typeface="Arial MT"/>
                <a:cs typeface="Arial MT"/>
              </a:rPr>
              <a:t>giallo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83877" y="916609"/>
            <a:ext cx="1142954" cy="69677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88975" y="1984375"/>
            <a:ext cx="7772400" cy="4114800"/>
            <a:chOff x="688975" y="1984375"/>
            <a:chExt cx="7772400" cy="41148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8975" y="1984375"/>
              <a:ext cx="7772399" cy="41147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3632" y="2135695"/>
              <a:ext cx="2749544" cy="352740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4988" rIns="0" bIns="0" rtlCol="0">
            <a:spAutoFit/>
          </a:bodyPr>
          <a:lstStyle/>
          <a:p>
            <a:pPr marL="2347595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66FF33"/>
                </a:solidFill>
                <a:latin typeface="Arial MT"/>
                <a:cs typeface="Arial MT"/>
              </a:rPr>
              <a:t>Cappello</a:t>
            </a:r>
            <a:r>
              <a:rPr b="0" spc="-30" dirty="0">
                <a:solidFill>
                  <a:srgbClr val="66FF33"/>
                </a:solidFill>
                <a:latin typeface="Arial MT"/>
                <a:cs typeface="Arial MT"/>
              </a:rPr>
              <a:t> </a:t>
            </a:r>
            <a:r>
              <a:rPr b="0" spc="-10" dirty="0">
                <a:solidFill>
                  <a:srgbClr val="66FF33"/>
                </a:solidFill>
                <a:latin typeface="Arial MT"/>
                <a:cs typeface="Arial MT"/>
              </a:rPr>
              <a:t>verde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83946" y="916546"/>
            <a:ext cx="1146105" cy="69843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85800" y="1955791"/>
            <a:ext cx="7772400" cy="4114800"/>
            <a:chOff x="688975" y="1984375"/>
            <a:chExt cx="7772400" cy="41148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8975" y="1984375"/>
              <a:ext cx="7772399" cy="41147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7697" y="2062962"/>
              <a:ext cx="2952696" cy="401948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4988" rIns="0" bIns="0" rtlCol="0">
            <a:spAutoFit/>
          </a:bodyPr>
          <a:lstStyle/>
          <a:p>
            <a:pPr marL="236093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FF0000"/>
                </a:solidFill>
                <a:latin typeface="Arial MT"/>
                <a:cs typeface="Arial MT"/>
              </a:rPr>
              <a:t>Cappello</a:t>
            </a:r>
            <a:r>
              <a:rPr b="0" spc="-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b="0" spc="-10" dirty="0">
                <a:solidFill>
                  <a:srgbClr val="FF0000"/>
                </a:solidFill>
                <a:latin typeface="Arial MT"/>
                <a:cs typeface="Arial MT"/>
              </a:rPr>
              <a:t>rosso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83946" y="916546"/>
            <a:ext cx="1146105" cy="69843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88975" y="1984375"/>
            <a:ext cx="7772400" cy="4114800"/>
            <a:chOff x="688975" y="1984375"/>
            <a:chExt cx="7772400" cy="41148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8975" y="1984375"/>
              <a:ext cx="7772399" cy="41147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5908" y="2207158"/>
              <a:ext cx="1962133" cy="34988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4988" rIns="0" bIns="0" rtlCol="0">
            <a:spAutoFit/>
          </a:bodyPr>
          <a:lstStyle/>
          <a:p>
            <a:pPr marL="2461895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000000"/>
                </a:solidFill>
                <a:latin typeface="Arial MT"/>
                <a:cs typeface="Arial MT"/>
              </a:rPr>
              <a:t>Cappello</a:t>
            </a:r>
            <a:r>
              <a:rPr b="0" spc="-3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b="0" spc="-20" dirty="0">
                <a:solidFill>
                  <a:srgbClr val="000000"/>
                </a:solidFill>
                <a:latin typeface="Arial MT"/>
                <a:cs typeface="Arial MT"/>
              </a:rPr>
              <a:t>nero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5275" y="916558"/>
            <a:ext cx="1066692" cy="65080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88975" y="1984375"/>
            <a:ext cx="7772400" cy="4114800"/>
            <a:chOff x="688975" y="1984375"/>
            <a:chExt cx="7772400" cy="41148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8975" y="1984375"/>
              <a:ext cx="7772399" cy="41147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4565" y="2062937"/>
              <a:ext cx="1942943" cy="38798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4988" rIns="0" bIns="0" rtlCol="0">
            <a:spAutoFit/>
          </a:bodyPr>
          <a:lstStyle/>
          <a:p>
            <a:pPr marL="2614295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0000FF"/>
                </a:solidFill>
                <a:latin typeface="Arial MT"/>
                <a:cs typeface="Arial MT"/>
              </a:rPr>
              <a:t>Cappello</a:t>
            </a:r>
            <a:r>
              <a:rPr b="0" spc="-3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b="0" spc="-25" dirty="0">
                <a:solidFill>
                  <a:srgbClr val="0000FF"/>
                </a:solidFill>
                <a:latin typeface="Arial MT"/>
                <a:cs typeface="Arial MT"/>
              </a:rPr>
              <a:t>blu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2920" y="916476"/>
            <a:ext cx="993732" cy="60639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88975" y="1984375"/>
            <a:ext cx="7772400" cy="4114800"/>
            <a:chOff x="688975" y="1984375"/>
            <a:chExt cx="7772400" cy="41148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8975" y="1984375"/>
              <a:ext cx="7772399" cy="41147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13221" y="2104812"/>
              <a:ext cx="2747940" cy="38766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1135" y="881888"/>
            <a:ext cx="3682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96465" algn="l"/>
              </a:tabLst>
            </a:pPr>
            <a:r>
              <a:rPr spc="-10" dirty="0">
                <a:solidFill>
                  <a:srgbClr val="000000"/>
                </a:solidFill>
              </a:rPr>
              <a:t>Cappello</a:t>
            </a:r>
            <a:r>
              <a:rPr dirty="0">
                <a:solidFill>
                  <a:srgbClr val="000000"/>
                </a:solidFill>
              </a:rPr>
              <a:t>	</a:t>
            </a:r>
            <a:r>
              <a:rPr spc="-10" dirty="0">
                <a:solidFill>
                  <a:srgbClr val="000000"/>
                </a:solidFill>
              </a:rPr>
              <a:t>bianco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711" y="1427905"/>
            <a:ext cx="9139555" cy="3834765"/>
            <a:chOff x="4711" y="1427905"/>
            <a:chExt cx="9139555" cy="38347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1" y="1646224"/>
              <a:ext cx="9139250" cy="361628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933589" y="1427905"/>
              <a:ext cx="2014220" cy="1290955"/>
            </a:xfrm>
            <a:custGeom>
              <a:avLst/>
              <a:gdLst/>
              <a:ahLst/>
              <a:cxnLst/>
              <a:rect l="l" t="t" r="r" b="b"/>
              <a:pathLst>
                <a:path w="2014220" h="1290955">
                  <a:moveTo>
                    <a:pt x="1814271" y="0"/>
                  </a:moveTo>
                  <a:lnTo>
                    <a:pt x="0" y="879309"/>
                  </a:lnTo>
                  <a:lnTo>
                    <a:pt x="199402" y="1290739"/>
                  </a:lnTo>
                  <a:lnTo>
                    <a:pt x="2013673" y="411429"/>
                  </a:lnTo>
                  <a:lnTo>
                    <a:pt x="1814271" y="0"/>
                  </a:lnTo>
                  <a:close/>
                </a:path>
              </a:pathLst>
            </a:custGeom>
            <a:solidFill>
              <a:srgbClr val="99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37331" y="1673354"/>
              <a:ext cx="1595755" cy="908685"/>
            </a:xfrm>
            <a:custGeom>
              <a:avLst/>
              <a:gdLst/>
              <a:ahLst/>
              <a:cxnLst/>
              <a:rect l="l" t="t" r="r" b="b"/>
              <a:pathLst>
                <a:path w="1595754" h="908685">
                  <a:moveTo>
                    <a:pt x="32677" y="661035"/>
                  </a:moveTo>
                  <a:lnTo>
                    <a:pt x="0" y="677545"/>
                  </a:lnTo>
                  <a:lnTo>
                    <a:pt x="29413" y="908685"/>
                  </a:lnTo>
                  <a:lnTo>
                    <a:pt x="56197" y="895985"/>
                  </a:lnTo>
                  <a:lnTo>
                    <a:pt x="47282" y="832485"/>
                  </a:lnTo>
                  <a:lnTo>
                    <a:pt x="100622" y="805815"/>
                  </a:lnTo>
                  <a:lnTo>
                    <a:pt x="43675" y="805815"/>
                  </a:lnTo>
                  <a:lnTo>
                    <a:pt x="28778" y="696595"/>
                  </a:lnTo>
                  <a:lnTo>
                    <a:pt x="67439" y="696595"/>
                  </a:lnTo>
                  <a:lnTo>
                    <a:pt x="32677" y="661035"/>
                  </a:lnTo>
                  <a:close/>
                </a:path>
                <a:path w="1595754" h="908685">
                  <a:moveTo>
                    <a:pt x="163036" y="794385"/>
                  </a:moveTo>
                  <a:lnTo>
                    <a:pt x="123482" y="794385"/>
                  </a:lnTo>
                  <a:lnTo>
                    <a:pt x="168567" y="841375"/>
                  </a:lnTo>
                  <a:lnTo>
                    <a:pt x="196557" y="828675"/>
                  </a:lnTo>
                  <a:lnTo>
                    <a:pt x="163036" y="794385"/>
                  </a:lnTo>
                  <a:close/>
                </a:path>
                <a:path w="1595754" h="908685">
                  <a:moveTo>
                    <a:pt x="182721" y="691515"/>
                  </a:moveTo>
                  <a:lnTo>
                    <a:pt x="151396" y="691515"/>
                  </a:lnTo>
                  <a:lnTo>
                    <a:pt x="191566" y="774065"/>
                  </a:lnTo>
                  <a:lnTo>
                    <a:pt x="221043" y="805815"/>
                  </a:lnTo>
                  <a:lnTo>
                    <a:pt x="229851" y="807085"/>
                  </a:lnTo>
                  <a:lnTo>
                    <a:pt x="239091" y="807085"/>
                  </a:lnTo>
                  <a:lnTo>
                    <a:pt x="248763" y="805815"/>
                  </a:lnTo>
                  <a:lnTo>
                    <a:pt x="258864" y="802005"/>
                  </a:lnTo>
                  <a:lnTo>
                    <a:pt x="262966" y="799465"/>
                  </a:lnTo>
                  <a:lnTo>
                    <a:pt x="267271" y="796925"/>
                  </a:lnTo>
                  <a:lnTo>
                    <a:pt x="276263" y="790575"/>
                  </a:lnTo>
                  <a:lnTo>
                    <a:pt x="280555" y="788035"/>
                  </a:lnTo>
                  <a:lnTo>
                    <a:pt x="284645" y="784225"/>
                  </a:lnTo>
                  <a:lnTo>
                    <a:pt x="283425" y="781685"/>
                  </a:lnTo>
                  <a:lnTo>
                    <a:pt x="235229" y="781685"/>
                  </a:lnTo>
                  <a:lnTo>
                    <a:pt x="231635" y="780415"/>
                  </a:lnTo>
                  <a:lnTo>
                    <a:pt x="228612" y="777875"/>
                  </a:lnTo>
                  <a:lnTo>
                    <a:pt x="225094" y="775335"/>
                  </a:lnTo>
                  <a:lnTo>
                    <a:pt x="222199" y="771525"/>
                  </a:lnTo>
                  <a:lnTo>
                    <a:pt x="217690" y="763905"/>
                  </a:lnTo>
                  <a:lnTo>
                    <a:pt x="214718" y="757555"/>
                  </a:lnTo>
                  <a:lnTo>
                    <a:pt x="182721" y="691515"/>
                  </a:lnTo>
                  <a:close/>
                </a:path>
                <a:path w="1595754" h="908685">
                  <a:moveTo>
                    <a:pt x="67439" y="696595"/>
                  </a:moveTo>
                  <a:lnTo>
                    <a:pt x="28778" y="696595"/>
                  </a:lnTo>
                  <a:lnTo>
                    <a:pt x="105143" y="775335"/>
                  </a:lnTo>
                  <a:lnTo>
                    <a:pt x="43675" y="805815"/>
                  </a:lnTo>
                  <a:lnTo>
                    <a:pt x="100622" y="805815"/>
                  </a:lnTo>
                  <a:lnTo>
                    <a:pt x="123482" y="794385"/>
                  </a:lnTo>
                  <a:lnTo>
                    <a:pt x="163036" y="794385"/>
                  </a:lnTo>
                  <a:lnTo>
                    <a:pt x="67439" y="696595"/>
                  </a:lnTo>
                  <a:close/>
                </a:path>
                <a:path w="1595754" h="908685">
                  <a:moveTo>
                    <a:pt x="273672" y="761365"/>
                  </a:moveTo>
                  <a:lnTo>
                    <a:pt x="272199" y="762635"/>
                  </a:lnTo>
                  <a:lnTo>
                    <a:pt x="270890" y="763905"/>
                  </a:lnTo>
                  <a:lnTo>
                    <a:pt x="268604" y="766445"/>
                  </a:lnTo>
                  <a:lnTo>
                    <a:pt x="262102" y="771525"/>
                  </a:lnTo>
                  <a:lnTo>
                    <a:pt x="258419" y="774065"/>
                  </a:lnTo>
                  <a:lnTo>
                    <a:pt x="248513" y="779145"/>
                  </a:lnTo>
                  <a:lnTo>
                    <a:pt x="243535" y="780415"/>
                  </a:lnTo>
                  <a:lnTo>
                    <a:pt x="239382" y="780415"/>
                  </a:lnTo>
                  <a:lnTo>
                    <a:pt x="235229" y="781685"/>
                  </a:lnTo>
                  <a:lnTo>
                    <a:pt x="283425" y="781685"/>
                  </a:lnTo>
                  <a:lnTo>
                    <a:pt x="273672" y="761365"/>
                  </a:lnTo>
                  <a:close/>
                </a:path>
                <a:path w="1595754" h="908685">
                  <a:moveTo>
                    <a:pt x="271862" y="648335"/>
                  </a:moveTo>
                  <a:lnTo>
                    <a:pt x="240537" y="648335"/>
                  </a:lnTo>
                  <a:lnTo>
                    <a:pt x="280720" y="730885"/>
                  </a:lnTo>
                  <a:lnTo>
                    <a:pt x="310184" y="762635"/>
                  </a:lnTo>
                  <a:lnTo>
                    <a:pt x="318992" y="763905"/>
                  </a:lnTo>
                  <a:lnTo>
                    <a:pt x="328233" y="763905"/>
                  </a:lnTo>
                  <a:lnTo>
                    <a:pt x="337904" y="762635"/>
                  </a:lnTo>
                  <a:lnTo>
                    <a:pt x="348005" y="758825"/>
                  </a:lnTo>
                  <a:lnTo>
                    <a:pt x="352107" y="756285"/>
                  </a:lnTo>
                  <a:lnTo>
                    <a:pt x="356412" y="753745"/>
                  </a:lnTo>
                  <a:lnTo>
                    <a:pt x="365404" y="747395"/>
                  </a:lnTo>
                  <a:lnTo>
                    <a:pt x="369696" y="744855"/>
                  </a:lnTo>
                  <a:lnTo>
                    <a:pt x="373786" y="741045"/>
                  </a:lnTo>
                  <a:lnTo>
                    <a:pt x="372567" y="738505"/>
                  </a:lnTo>
                  <a:lnTo>
                    <a:pt x="324370" y="738505"/>
                  </a:lnTo>
                  <a:lnTo>
                    <a:pt x="320776" y="737235"/>
                  </a:lnTo>
                  <a:lnTo>
                    <a:pt x="317753" y="734695"/>
                  </a:lnTo>
                  <a:lnTo>
                    <a:pt x="314236" y="732155"/>
                  </a:lnTo>
                  <a:lnTo>
                    <a:pt x="311340" y="728345"/>
                  </a:lnTo>
                  <a:lnTo>
                    <a:pt x="306831" y="720725"/>
                  </a:lnTo>
                  <a:lnTo>
                    <a:pt x="303860" y="714375"/>
                  </a:lnTo>
                  <a:lnTo>
                    <a:pt x="271862" y="648335"/>
                  </a:lnTo>
                  <a:close/>
                </a:path>
                <a:path w="1595754" h="908685">
                  <a:moveTo>
                    <a:pt x="362813" y="718185"/>
                  </a:moveTo>
                  <a:lnTo>
                    <a:pt x="361340" y="719455"/>
                  </a:lnTo>
                  <a:lnTo>
                    <a:pt x="360032" y="720725"/>
                  </a:lnTo>
                  <a:lnTo>
                    <a:pt x="357746" y="723265"/>
                  </a:lnTo>
                  <a:lnTo>
                    <a:pt x="351243" y="728345"/>
                  </a:lnTo>
                  <a:lnTo>
                    <a:pt x="347560" y="730885"/>
                  </a:lnTo>
                  <a:lnTo>
                    <a:pt x="337654" y="735965"/>
                  </a:lnTo>
                  <a:lnTo>
                    <a:pt x="332676" y="737235"/>
                  </a:lnTo>
                  <a:lnTo>
                    <a:pt x="328523" y="737235"/>
                  </a:lnTo>
                  <a:lnTo>
                    <a:pt x="324370" y="738505"/>
                  </a:lnTo>
                  <a:lnTo>
                    <a:pt x="372567" y="738505"/>
                  </a:lnTo>
                  <a:lnTo>
                    <a:pt x="362813" y="718185"/>
                  </a:lnTo>
                  <a:close/>
                </a:path>
                <a:path w="1595754" h="908685">
                  <a:moveTo>
                    <a:pt x="412635" y="541655"/>
                  </a:moveTo>
                  <a:lnTo>
                    <a:pt x="363531" y="559435"/>
                  </a:lnTo>
                  <a:lnTo>
                    <a:pt x="337997" y="596265"/>
                  </a:lnTo>
                  <a:lnTo>
                    <a:pt x="335313" y="612775"/>
                  </a:lnTo>
                  <a:lnTo>
                    <a:pt x="335834" y="626745"/>
                  </a:lnTo>
                  <a:lnTo>
                    <a:pt x="347052" y="663575"/>
                  </a:lnTo>
                  <a:lnTo>
                    <a:pt x="380510" y="704215"/>
                  </a:lnTo>
                  <a:lnTo>
                    <a:pt x="409702" y="715645"/>
                  </a:lnTo>
                  <a:lnTo>
                    <a:pt x="425632" y="715645"/>
                  </a:lnTo>
                  <a:lnTo>
                    <a:pt x="442340" y="711835"/>
                  </a:lnTo>
                  <a:lnTo>
                    <a:pt x="459828" y="705485"/>
                  </a:lnTo>
                  <a:lnTo>
                    <a:pt x="465912" y="701675"/>
                  </a:lnTo>
                  <a:lnTo>
                    <a:pt x="470750" y="699135"/>
                  </a:lnTo>
                  <a:lnTo>
                    <a:pt x="478015" y="694055"/>
                  </a:lnTo>
                  <a:lnTo>
                    <a:pt x="481952" y="690245"/>
                  </a:lnTo>
                  <a:lnTo>
                    <a:pt x="426592" y="690245"/>
                  </a:lnTo>
                  <a:lnTo>
                    <a:pt x="416058" y="688975"/>
                  </a:lnTo>
                  <a:lnTo>
                    <a:pt x="380248" y="664845"/>
                  </a:lnTo>
                  <a:lnTo>
                    <a:pt x="373468" y="653415"/>
                  </a:lnTo>
                  <a:lnTo>
                    <a:pt x="412345" y="634365"/>
                  </a:lnTo>
                  <a:lnTo>
                    <a:pt x="364121" y="634365"/>
                  </a:lnTo>
                  <a:lnTo>
                    <a:pt x="361594" y="628015"/>
                  </a:lnTo>
                  <a:lnTo>
                    <a:pt x="360146" y="621665"/>
                  </a:lnTo>
                  <a:lnTo>
                    <a:pt x="359448" y="610235"/>
                  </a:lnTo>
                  <a:lnTo>
                    <a:pt x="360197" y="603885"/>
                  </a:lnTo>
                  <a:lnTo>
                    <a:pt x="362038" y="598805"/>
                  </a:lnTo>
                  <a:lnTo>
                    <a:pt x="364020" y="592455"/>
                  </a:lnTo>
                  <a:lnTo>
                    <a:pt x="399148" y="567055"/>
                  </a:lnTo>
                  <a:lnTo>
                    <a:pt x="456568" y="567055"/>
                  </a:lnTo>
                  <a:lnTo>
                    <a:pt x="451523" y="560705"/>
                  </a:lnTo>
                  <a:lnTo>
                    <a:pt x="446260" y="556895"/>
                  </a:lnTo>
                  <a:lnTo>
                    <a:pt x="440759" y="551815"/>
                  </a:lnTo>
                  <a:lnTo>
                    <a:pt x="435021" y="549275"/>
                  </a:lnTo>
                  <a:lnTo>
                    <a:pt x="429044" y="546735"/>
                  </a:lnTo>
                  <a:lnTo>
                    <a:pt x="420916" y="542925"/>
                  </a:lnTo>
                  <a:lnTo>
                    <a:pt x="412635" y="541655"/>
                  </a:lnTo>
                  <a:close/>
                </a:path>
                <a:path w="1595754" h="908685">
                  <a:moveTo>
                    <a:pt x="145605" y="615315"/>
                  </a:moveTo>
                  <a:lnTo>
                    <a:pt x="120434" y="626745"/>
                  </a:lnTo>
                  <a:lnTo>
                    <a:pt x="141262" y="669925"/>
                  </a:lnTo>
                  <a:lnTo>
                    <a:pt x="124256" y="678815"/>
                  </a:lnTo>
                  <a:lnTo>
                    <a:pt x="134391" y="699135"/>
                  </a:lnTo>
                  <a:lnTo>
                    <a:pt x="151396" y="691515"/>
                  </a:lnTo>
                  <a:lnTo>
                    <a:pt x="182721" y="691515"/>
                  </a:lnTo>
                  <a:lnTo>
                    <a:pt x="176568" y="678815"/>
                  </a:lnTo>
                  <a:lnTo>
                    <a:pt x="220184" y="658495"/>
                  </a:lnTo>
                  <a:lnTo>
                    <a:pt x="166446" y="658495"/>
                  </a:lnTo>
                  <a:lnTo>
                    <a:pt x="145605" y="615315"/>
                  </a:lnTo>
                  <a:close/>
                </a:path>
                <a:path w="1595754" h="908685">
                  <a:moveTo>
                    <a:pt x="491591" y="640715"/>
                  </a:moveTo>
                  <a:lnTo>
                    <a:pt x="490118" y="640715"/>
                  </a:lnTo>
                  <a:lnTo>
                    <a:pt x="488886" y="643255"/>
                  </a:lnTo>
                  <a:lnTo>
                    <a:pt x="487171" y="647065"/>
                  </a:lnTo>
                  <a:lnTo>
                    <a:pt x="482777" y="653415"/>
                  </a:lnTo>
                  <a:lnTo>
                    <a:pt x="454456" y="680085"/>
                  </a:lnTo>
                  <a:lnTo>
                    <a:pt x="426592" y="690245"/>
                  </a:lnTo>
                  <a:lnTo>
                    <a:pt x="481952" y="690245"/>
                  </a:lnTo>
                  <a:lnTo>
                    <a:pt x="486219" y="687705"/>
                  </a:lnTo>
                  <a:lnTo>
                    <a:pt x="489216" y="683895"/>
                  </a:lnTo>
                  <a:lnTo>
                    <a:pt x="492493" y="681355"/>
                  </a:lnTo>
                  <a:lnTo>
                    <a:pt x="504888" y="667385"/>
                  </a:lnTo>
                  <a:lnTo>
                    <a:pt x="491591" y="640715"/>
                  </a:lnTo>
                  <a:close/>
                </a:path>
                <a:path w="1595754" h="908685">
                  <a:moveTo>
                    <a:pt x="489864" y="501015"/>
                  </a:moveTo>
                  <a:lnTo>
                    <a:pt x="464692" y="513715"/>
                  </a:lnTo>
                  <a:lnTo>
                    <a:pt x="537197" y="663575"/>
                  </a:lnTo>
                  <a:lnTo>
                    <a:pt x="562368" y="650875"/>
                  </a:lnTo>
                  <a:lnTo>
                    <a:pt x="508241" y="539115"/>
                  </a:lnTo>
                  <a:lnTo>
                    <a:pt x="511165" y="532765"/>
                  </a:lnTo>
                  <a:lnTo>
                    <a:pt x="514334" y="527685"/>
                  </a:lnTo>
                  <a:lnTo>
                    <a:pt x="517746" y="521335"/>
                  </a:lnTo>
                  <a:lnTo>
                    <a:pt x="520485" y="517525"/>
                  </a:lnTo>
                  <a:lnTo>
                    <a:pt x="497916" y="517525"/>
                  </a:lnTo>
                  <a:lnTo>
                    <a:pt x="489864" y="501015"/>
                  </a:lnTo>
                  <a:close/>
                </a:path>
                <a:path w="1595754" h="908685">
                  <a:moveTo>
                    <a:pt x="212788" y="635635"/>
                  </a:moveTo>
                  <a:lnTo>
                    <a:pt x="166446" y="658495"/>
                  </a:lnTo>
                  <a:lnTo>
                    <a:pt x="220184" y="658495"/>
                  </a:lnTo>
                  <a:lnTo>
                    <a:pt x="222910" y="657225"/>
                  </a:lnTo>
                  <a:lnTo>
                    <a:pt x="212788" y="635635"/>
                  </a:lnTo>
                  <a:close/>
                </a:path>
                <a:path w="1595754" h="908685">
                  <a:moveTo>
                    <a:pt x="234746" y="572135"/>
                  </a:moveTo>
                  <a:lnTo>
                    <a:pt x="209575" y="583565"/>
                  </a:lnTo>
                  <a:lnTo>
                    <a:pt x="230416" y="626745"/>
                  </a:lnTo>
                  <a:lnTo>
                    <a:pt x="213398" y="635635"/>
                  </a:lnTo>
                  <a:lnTo>
                    <a:pt x="223532" y="655955"/>
                  </a:lnTo>
                  <a:lnTo>
                    <a:pt x="240537" y="648335"/>
                  </a:lnTo>
                  <a:lnTo>
                    <a:pt x="271862" y="648335"/>
                  </a:lnTo>
                  <a:lnTo>
                    <a:pt x="265709" y="635635"/>
                  </a:lnTo>
                  <a:lnTo>
                    <a:pt x="306902" y="615315"/>
                  </a:lnTo>
                  <a:lnTo>
                    <a:pt x="255587" y="615315"/>
                  </a:lnTo>
                  <a:lnTo>
                    <a:pt x="234746" y="572135"/>
                  </a:lnTo>
                  <a:close/>
                </a:path>
                <a:path w="1595754" h="908685">
                  <a:moveTo>
                    <a:pt x="456568" y="567055"/>
                  </a:moveTo>
                  <a:lnTo>
                    <a:pt x="415404" y="567055"/>
                  </a:lnTo>
                  <a:lnTo>
                    <a:pt x="424484" y="572135"/>
                  </a:lnTo>
                  <a:lnTo>
                    <a:pt x="428561" y="574675"/>
                  </a:lnTo>
                  <a:lnTo>
                    <a:pt x="436168" y="583565"/>
                  </a:lnTo>
                  <a:lnTo>
                    <a:pt x="439813" y="588645"/>
                  </a:lnTo>
                  <a:lnTo>
                    <a:pt x="443280" y="596265"/>
                  </a:lnTo>
                  <a:lnTo>
                    <a:pt x="364121" y="634365"/>
                  </a:lnTo>
                  <a:lnTo>
                    <a:pt x="412345" y="634365"/>
                  </a:lnTo>
                  <a:lnTo>
                    <a:pt x="477138" y="602615"/>
                  </a:lnTo>
                  <a:lnTo>
                    <a:pt x="470509" y="589915"/>
                  </a:lnTo>
                  <a:lnTo>
                    <a:pt x="466064" y="581025"/>
                  </a:lnTo>
                  <a:lnTo>
                    <a:pt x="461416" y="573405"/>
                  </a:lnTo>
                  <a:lnTo>
                    <a:pt x="456568" y="567055"/>
                  </a:lnTo>
                  <a:close/>
                </a:path>
                <a:path w="1595754" h="908685">
                  <a:moveTo>
                    <a:pt x="601357" y="497205"/>
                  </a:moveTo>
                  <a:lnTo>
                    <a:pt x="550087" y="497205"/>
                  </a:lnTo>
                  <a:lnTo>
                    <a:pt x="559193" y="498475"/>
                  </a:lnTo>
                  <a:lnTo>
                    <a:pt x="563397" y="499745"/>
                  </a:lnTo>
                  <a:lnTo>
                    <a:pt x="629602" y="617855"/>
                  </a:lnTo>
                  <a:lnTo>
                    <a:pt x="654773" y="606425"/>
                  </a:lnTo>
                  <a:lnTo>
                    <a:pt x="607720" y="508635"/>
                  </a:lnTo>
                  <a:lnTo>
                    <a:pt x="601357" y="497205"/>
                  </a:lnTo>
                  <a:close/>
                </a:path>
                <a:path w="1595754" h="908685">
                  <a:moveTo>
                    <a:pt x="301929" y="592455"/>
                  </a:moveTo>
                  <a:lnTo>
                    <a:pt x="255587" y="615315"/>
                  </a:lnTo>
                  <a:lnTo>
                    <a:pt x="306902" y="615315"/>
                  </a:lnTo>
                  <a:lnTo>
                    <a:pt x="312051" y="612775"/>
                  </a:lnTo>
                  <a:lnTo>
                    <a:pt x="301929" y="592455"/>
                  </a:lnTo>
                  <a:close/>
                </a:path>
                <a:path w="1595754" h="908685">
                  <a:moveTo>
                    <a:pt x="720845" y="427355"/>
                  </a:moveTo>
                  <a:lnTo>
                    <a:pt x="694905" y="427355"/>
                  </a:lnTo>
                  <a:lnTo>
                    <a:pt x="670115" y="575945"/>
                  </a:lnTo>
                  <a:lnTo>
                    <a:pt x="679132" y="594995"/>
                  </a:lnTo>
                  <a:lnTo>
                    <a:pt x="752436" y="559435"/>
                  </a:lnTo>
                  <a:lnTo>
                    <a:pt x="698817" y="559435"/>
                  </a:lnTo>
                  <a:lnTo>
                    <a:pt x="720845" y="427355"/>
                  </a:lnTo>
                  <a:close/>
                </a:path>
                <a:path w="1595754" h="908685">
                  <a:moveTo>
                    <a:pt x="778903" y="520065"/>
                  </a:moveTo>
                  <a:lnTo>
                    <a:pt x="698817" y="559435"/>
                  </a:lnTo>
                  <a:lnTo>
                    <a:pt x="752436" y="559435"/>
                  </a:lnTo>
                  <a:lnTo>
                    <a:pt x="789089" y="541655"/>
                  </a:lnTo>
                  <a:lnTo>
                    <a:pt x="778903" y="520065"/>
                  </a:lnTo>
                  <a:close/>
                </a:path>
                <a:path w="1595754" h="908685">
                  <a:moveTo>
                    <a:pt x="766051" y="367665"/>
                  </a:moveTo>
                  <a:lnTo>
                    <a:pt x="740879" y="380365"/>
                  </a:lnTo>
                  <a:lnTo>
                    <a:pt x="813384" y="528955"/>
                  </a:lnTo>
                  <a:lnTo>
                    <a:pt x="838555" y="517525"/>
                  </a:lnTo>
                  <a:lnTo>
                    <a:pt x="766051" y="367665"/>
                  </a:lnTo>
                  <a:close/>
                </a:path>
                <a:path w="1595754" h="908685">
                  <a:moveTo>
                    <a:pt x="554704" y="469265"/>
                  </a:moveTo>
                  <a:lnTo>
                    <a:pt x="544145" y="470535"/>
                  </a:lnTo>
                  <a:lnTo>
                    <a:pt x="533260" y="475615"/>
                  </a:lnTo>
                  <a:lnTo>
                    <a:pt x="527402" y="478155"/>
                  </a:lnTo>
                  <a:lnTo>
                    <a:pt x="501231" y="511175"/>
                  </a:lnTo>
                  <a:lnTo>
                    <a:pt x="497916" y="517525"/>
                  </a:lnTo>
                  <a:lnTo>
                    <a:pt x="520485" y="517525"/>
                  </a:lnTo>
                  <a:lnTo>
                    <a:pt x="521398" y="516255"/>
                  </a:lnTo>
                  <a:lnTo>
                    <a:pt x="526427" y="509905"/>
                  </a:lnTo>
                  <a:lnTo>
                    <a:pt x="532066" y="504825"/>
                  </a:lnTo>
                  <a:lnTo>
                    <a:pt x="544652" y="499745"/>
                  </a:lnTo>
                  <a:lnTo>
                    <a:pt x="550087" y="497205"/>
                  </a:lnTo>
                  <a:lnTo>
                    <a:pt x="601357" y="497205"/>
                  </a:lnTo>
                  <a:lnTo>
                    <a:pt x="600650" y="495935"/>
                  </a:lnTo>
                  <a:lnTo>
                    <a:pt x="592815" y="485775"/>
                  </a:lnTo>
                  <a:lnTo>
                    <a:pt x="584215" y="478155"/>
                  </a:lnTo>
                  <a:lnTo>
                    <a:pt x="574852" y="473075"/>
                  </a:lnTo>
                  <a:lnTo>
                    <a:pt x="564939" y="470535"/>
                  </a:lnTo>
                  <a:lnTo>
                    <a:pt x="554704" y="469265"/>
                  </a:lnTo>
                  <a:close/>
                </a:path>
                <a:path w="1595754" h="908685">
                  <a:moveTo>
                    <a:pt x="902060" y="310515"/>
                  </a:moveTo>
                  <a:lnTo>
                    <a:pt x="887560" y="310515"/>
                  </a:lnTo>
                  <a:lnTo>
                    <a:pt x="872804" y="311785"/>
                  </a:lnTo>
                  <a:lnTo>
                    <a:pt x="833107" y="335915"/>
                  </a:lnTo>
                  <a:lnTo>
                    <a:pt x="816793" y="377825"/>
                  </a:lnTo>
                  <a:lnTo>
                    <a:pt x="817405" y="390525"/>
                  </a:lnTo>
                  <a:lnTo>
                    <a:pt x="817466" y="391795"/>
                  </a:lnTo>
                  <a:lnTo>
                    <a:pt x="829132" y="429895"/>
                  </a:lnTo>
                  <a:lnTo>
                    <a:pt x="861525" y="470535"/>
                  </a:lnTo>
                  <a:lnTo>
                    <a:pt x="903882" y="484505"/>
                  </a:lnTo>
                  <a:lnTo>
                    <a:pt x="918914" y="481965"/>
                  </a:lnTo>
                  <a:lnTo>
                    <a:pt x="934326" y="475615"/>
                  </a:lnTo>
                  <a:lnTo>
                    <a:pt x="948085" y="467995"/>
                  </a:lnTo>
                  <a:lnTo>
                    <a:pt x="957715" y="459105"/>
                  </a:lnTo>
                  <a:lnTo>
                    <a:pt x="904627" y="459105"/>
                  </a:lnTo>
                  <a:lnTo>
                    <a:pt x="895407" y="457835"/>
                  </a:lnTo>
                  <a:lnTo>
                    <a:pt x="862181" y="429895"/>
                  </a:lnTo>
                  <a:lnTo>
                    <a:pt x="845496" y="390525"/>
                  </a:lnTo>
                  <a:lnTo>
                    <a:pt x="844043" y="379095"/>
                  </a:lnTo>
                  <a:lnTo>
                    <a:pt x="844731" y="370205"/>
                  </a:lnTo>
                  <a:lnTo>
                    <a:pt x="844829" y="368935"/>
                  </a:lnTo>
                  <a:lnTo>
                    <a:pt x="877958" y="335915"/>
                  </a:lnTo>
                  <a:lnTo>
                    <a:pt x="887336" y="334645"/>
                  </a:lnTo>
                  <a:lnTo>
                    <a:pt x="943050" y="334645"/>
                  </a:lnTo>
                  <a:lnTo>
                    <a:pt x="942051" y="333375"/>
                  </a:lnTo>
                  <a:lnTo>
                    <a:pt x="929804" y="323215"/>
                  </a:lnTo>
                  <a:lnTo>
                    <a:pt x="916304" y="315595"/>
                  </a:lnTo>
                  <a:lnTo>
                    <a:pt x="902060" y="310515"/>
                  </a:lnTo>
                  <a:close/>
                </a:path>
                <a:path w="1595754" h="908685">
                  <a:moveTo>
                    <a:pt x="715111" y="391795"/>
                  </a:moveTo>
                  <a:lnTo>
                    <a:pt x="609853" y="443865"/>
                  </a:lnTo>
                  <a:lnTo>
                    <a:pt x="619912" y="464185"/>
                  </a:lnTo>
                  <a:lnTo>
                    <a:pt x="694905" y="427355"/>
                  </a:lnTo>
                  <a:lnTo>
                    <a:pt x="720845" y="427355"/>
                  </a:lnTo>
                  <a:lnTo>
                    <a:pt x="723811" y="409575"/>
                  </a:lnTo>
                  <a:lnTo>
                    <a:pt x="715111" y="391795"/>
                  </a:lnTo>
                  <a:close/>
                </a:path>
                <a:path w="1595754" h="908685">
                  <a:moveTo>
                    <a:pt x="943050" y="334645"/>
                  </a:moveTo>
                  <a:lnTo>
                    <a:pt x="887336" y="334645"/>
                  </a:lnTo>
                  <a:lnTo>
                    <a:pt x="896447" y="335915"/>
                  </a:lnTo>
                  <a:lnTo>
                    <a:pt x="905294" y="339725"/>
                  </a:lnTo>
                  <a:lnTo>
                    <a:pt x="936802" y="377825"/>
                  </a:lnTo>
                  <a:lnTo>
                    <a:pt x="947729" y="414655"/>
                  </a:lnTo>
                  <a:lnTo>
                    <a:pt x="946962" y="424815"/>
                  </a:lnTo>
                  <a:lnTo>
                    <a:pt x="914095" y="457835"/>
                  </a:lnTo>
                  <a:lnTo>
                    <a:pt x="904627" y="459105"/>
                  </a:lnTo>
                  <a:lnTo>
                    <a:pt x="957715" y="459105"/>
                  </a:lnTo>
                  <a:lnTo>
                    <a:pt x="959091" y="457835"/>
                  </a:lnTo>
                  <a:lnTo>
                    <a:pt x="967344" y="445135"/>
                  </a:lnTo>
                  <a:lnTo>
                    <a:pt x="972845" y="432435"/>
                  </a:lnTo>
                  <a:lnTo>
                    <a:pt x="975309" y="417195"/>
                  </a:lnTo>
                  <a:lnTo>
                    <a:pt x="974455" y="400685"/>
                  </a:lnTo>
                  <a:lnTo>
                    <a:pt x="970280" y="382905"/>
                  </a:lnTo>
                  <a:lnTo>
                    <a:pt x="962786" y="365125"/>
                  </a:lnTo>
                  <a:lnTo>
                    <a:pt x="953045" y="347345"/>
                  </a:lnTo>
                  <a:lnTo>
                    <a:pt x="943050" y="334645"/>
                  </a:lnTo>
                  <a:close/>
                </a:path>
                <a:path w="1595754" h="908685">
                  <a:moveTo>
                    <a:pt x="978090" y="264795"/>
                  </a:moveTo>
                  <a:lnTo>
                    <a:pt x="952906" y="277495"/>
                  </a:lnTo>
                  <a:lnTo>
                    <a:pt x="1025410" y="426085"/>
                  </a:lnTo>
                  <a:lnTo>
                    <a:pt x="1050594" y="414655"/>
                  </a:lnTo>
                  <a:lnTo>
                    <a:pt x="996454" y="302895"/>
                  </a:lnTo>
                  <a:lnTo>
                    <a:pt x="999383" y="296545"/>
                  </a:lnTo>
                  <a:lnTo>
                    <a:pt x="1002552" y="290195"/>
                  </a:lnTo>
                  <a:lnTo>
                    <a:pt x="1005961" y="285115"/>
                  </a:lnTo>
                  <a:lnTo>
                    <a:pt x="1008699" y="281305"/>
                  </a:lnTo>
                  <a:lnTo>
                    <a:pt x="986142" y="281305"/>
                  </a:lnTo>
                  <a:lnTo>
                    <a:pt x="978090" y="264795"/>
                  </a:lnTo>
                  <a:close/>
                </a:path>
                <a:path w="1595754" h="908685">
                  <a:moveTo>
                    <a:pt x="1089583" y="260985"/>
                  </a:moveTo>
                  <a:lnTo>
                    <a:pt x="1047419" y="260985"/>
                  </a:lnTo>
                  <a:lnTo>
                    <a:pt x="1051623" y="262255"/>
                  </a:lnTo>
                  <a:lnTo>
                    <a:pt x="1055496" y="266065"/>
                  </a:lnTo>
                  <a:lnTo>
                    <a:pt x="1117828" y="381635"/>
                  </a:lnTo>
                  <a:lnTo>
                    <a:pt x="1142999" y="370205"/>
                  </a:lnTo>
                  <a:lnTo>
                    <a:pt x="1095946" y="272415"/>
                  </a:lnTo>
                  <a:lnTo>
                    <a:pt x="1089583" y="260985"/>
                  </a:lnTo>
                  <a:close/>
                </a:path>
                <a:path w="1595754" h="908685">
                  <a:moveTo>
                    <a:pt x="743000" y="315595"/>
                  </a:moveTo>
                  <a:lnTo>
                    <a:pt x="714336" y="329565"/>
                  </a:lnTo>
                  <a:lnTo>
                    <a:pt x="726998" y="354965"/>
                  </a:lnTo>
                  <a:lnTo>
                    <a:pt x="755662" y="342265"/>
                  </a:lnTo>
                  <a:lnTo>
                    <a:pt x="743000" y="315595"/>
                  </a:lnTo>
                  <a:close/>
                </a:path>
                <a:path w="1595754" h="908685">
                  <a:moveTo>
                    <a:pt x="1198460" y="160655"/>
                  </a:moveTo>
                  <a:lnTo>
                    <a:pt x="1149345" y="178435"/>
                  </a:lnTo>
                  <a:lnTo>
                    <a:pt x="1123822" y="215265"/>
                  </a:lnTo>
                  <a:lnTo>
                    <a:pt x="1121137" y="231775"/>
                  </a:lnTo>
                  <a:lnTo>
                    <a:pt x="1121655" y="245745"/>
                  </a:lnTo>
                  <a:lnTo>
                    <a:pt x="1121749" y="248285"/>
                  </a:lnTo>
                  <a:lnTo>
                    <a:pt x="1142583" y="300355"/>
                  </a:lnTo>
                  <a:lnTo>
                    <a:pt x="1180376" y="330835"/>
                  </a:lnTo>
                  <a:lnTo>
                    <a:pt x="1195528" y="334645"/>
                  </a:lnTo>
                  <a:lnTo>
                    <a:pt x="1211457" y="334645"/>
                  </a:lnTo>
                  <a:lnTo>
                    <a:pt x="1228166" y="330835"/>
                  </a:lnTo>
                  <a:lnTo>
                    <a:pt x="1245654" y="324485"/>
                  </a:lnTo>
                  <a:lnTo>
                    <a:pt x="1251724" y="320675"/>
                  </a:lnTo>
                  <a:lnTo>
                    <a:pt x="1256576" y="318135"/>
                  </a:lnTo>
                  <a:lnTo>
                    <a:pt x="1263827" y="313055"/>
                  </a:lnTo>
                  <a:lnTo>
                    <a:pt x="1267777" y="310515"/>
                  </a:lnTo>
                  <a:lnTo>
                    <a:pt x="1269195" y="309245"/>
                  </a:lnTo>
                  <a:lnTo>
                    <a:pt x="1201883" y="309245"/>
                  </a:lnTo>
                  <a:lnTo>
                    <a:pt x="1191767" y="306705"/>
                  </a:lnTo>
                  <a:lnTo>
                    <a:pt x="1182309" y="301625"/>
                  </a:lnTo>
                  <a:lnTo>
                    <a:pt x="1173745" y="294005"/>
                  </a:lnTo>
                  <a:lnTo>
                    <a:pt x="1166073" y="283845"/>
                  </a:lnTo>
                  <a:lnTo>
                    <a:pt x="1159294" y="272415"/>
                  </a:lnTo>
                  <a:lnTo>
                    <a:pt x="1199162" y="253365"/>
                  </a:lnTo>
                  <a:lnTo>
                    <a:pt x="1149946" y="253365"/>
                  </a:lnTo>
                  <a:lnTo>
                    <a:pt x="1147406" y="247015"/>
                  </a:lnTo>
                  <a:lnTo>
                    <a:pt x="1145971" y="240665"/>
                  </a:lnTo>
                  <a:lnTo>
                    <a:pt x="1145260" y="229235"/>
                  </a:lnTo>
                  <a:lnTo>
                    <a:pt x="1146009" y="222885"/>
                  </a:lnTo>
                  <a:lnTo>
                    <a:pt x="1147864" y="217805"/>
                  </a:lnTo>
                  <a:lnTo>
                    <a:pt x="1149845" y="211455"/>
                  </a:lnTo>
                  <a:lnTo>
                    <a:pt x="1184973" y="186055"/>
                  </a:lnTo>
                  <a:lnTo>
                    <a:pt x="1242391" y="186055"/>
                  </a:lnTo>
                  <a:lnTo>
                    <a:pt x="1237348" y="180975"/>
                  </a:lnTo>
                  <a:lnTo>
                    <a:pt x="1232085" y="175895"/>
                  </a:lnTo>
                  <a:lnTo>
                    <a:pt x="1226585" y="172085"/>
                  </a:lnTo>
                  <a:lnTo>
                    <a:pt x="1220846" y="168275"/>
                  </a:lnTo>
                  <a:lnTo>
                    <a:pt x="1214869" y="165735"/>
                  </a:lnTo>
                  <a:lnTo>
                    <a:pt x="1206741" y="161925"/>
                  </a:lnTo>
                  <a:lnTo>
                    <a:pt x="1198460" y="160655"/>
                  </a:lnTo>
                  <a:close/>
                </a:path>
                <a:path w="1595754" h="908685">
                  <a:moveTo>
                    <a:pt x="1277404" y="259715"/>
                  </a:moveTo>
                  <a:lnTo>
                    <a:pt x="1275930" y="259715"/>
                  </a:lnTo>
                  <a:lnTo>
                    <a:pt x="1274698" y="262255"/>
                  </a:lnTo>
                  <a:lnTo>
                    <a:pt x="1272997" y="266065"/>
                  </a:lnTo>
                  <a:lnTo>
                    <a:pt x="1268602" y="272415"/>
                  </a:lnTo>
                  <a:lnTo>
                    <a:pt x="1265720" y="276225"/>
                  </a:lnTo>
                  <a:lnTo>
                    <a:pt x="1262164" y="281305"/>
                  </a:lnTo>
                  <a:lnTo>
                    <a:pt x="1258836" y="285115"/>
                  </a:lnTo>
                  <a:lnTo>
                    <a:pt x="1254810" y="288925"/>
                  </a:lnTo>
                  <a:lnTo>
                    <a:pt x="1245400" y="296545"/>
                  </a:lnTo>
                  <a:lnTo>
                    <a:pt x="1240281" y="299085"/>
                  </a:lnTo>
                  <a:lnTo>
                    <a:pt x="1234744" y="302895"/>
                  </a:lnTo>
                  <a:lnTo>
                    <a:pt x="1223371" y="306705"/>
                  </a:lnTo>
                  <a:lnTo>
                    <a:pt x="1212418" y="309245"/>
                  </a:lnTo>
                  <a:lnTo>
                    <a:pt x="1269195" y="309245"/>
                  </a:lnTo>
                  <a:lnTo>
                    <a:pt x="1272031" y="306705"/>
                  </a:lnTo>
                  <a:lnTo>
                    <a:pt x="1275041" y="304165"/>
                  </a:lnTo>
                  <a:lnTo>
                    <a:pt x="1278318" y="300355"/>
                  </a:lnTo>
                  <a:lnTo>
                    <a:pt x="1290713" y="286385"/>
                  </a:lnTo>
                  <a:lnTo>
                    <a:pt x="1277404" y="259715"/>
                  </a:lnTo>
                  <a:close/>
                </a:path>
                <a:path w="1595754" h="908685">
                  <a:moveTo>
                    <a:pt x="1053163" y="233045"/>
                  </a:moveTo>
                  <a:lnTo>
                    <a:pt x="1042923" y="233045"/>
                  </a:lnTo>
                  <a:lnTo>
                    <a:pt x="1032360" y="234315"/>
                  </a:lnTo>
                  <a:lnTo>
                    <a:pt x="996840" y="260985"/>
                  </a:lnTo>
                  <a:lnTo>
                    <a:pt x="986142" y="281305"/>
                  </a:lnTo>
                  <a:lnTo>
                    <a:pt x="1008699" y="281305"/>
                  </a:lnTo>
                  <a:lnTo>
                    <a:pt x="1009611" y="280035"/>
                  </a:lnTo>
                  <a:lnTo>
                    <a:pt x="1014641" y="273685"/>
                  </a:lnTo>
                  <a:lnTo>
                    <a:pt x="1020279" y="268605"/>
                  </a:lnTo>
                  <a:lnTo>
                    <a:pt x="1032878" y="262255"/>
                  </a:lnTo>
                  <a:lnTo>
                    <a:pt x="1038313" y="260985"/>
                  </a:lnTo>
                  <a:lnTo>
                    <a:pt x="1089583" y="260985"/>
                  </a:lnTo>
                  <a:lnTo>
                    <a:pt x="1088876" y="259715"/>
                  </a:lnTo>
                  <a:lnTo>
                    <a:pt x="1081041" y="249555"/>
                  </a:lnTo>
                  <a:lnTo>
                    <a:pt x="1072441" y="241935"/>
                  </a:lnTo>
                  <a:lnTo>
                    <a:pt x="1063078" y="236855"/>
                  </a:lnTo>
                  <a:lnTo>
                    <a:pt x="1053163" y="233045"/>
                  </a:lnTo>
                  <a:close/>
                </a:path>
                <a:path w="1595754" h="908685">
                  <a:moveTo>
                    <a:pt x="1242391" y="186055"/>
                  </a:moveTo>
                  <a:lnTo>
                    <a:pt x="1196073" y="186055"/>
                  </a:lnTo>
                  <a:lnTo>
                    <a:pt x="1201229" y="187325"/>
                  </a:lnTo>
                  <a:lnTo>
                    <a:pt x="1210309" y="191135"/>
                  </a:lnTo>
                  <a:lnTo>
                    <a:pt x="1214373" y="194945"/>
                  </a:lnTo>
                  <a:lnTo>
                    <a:pt x="1221993" y="202565"/>
                  </a:lnTo>
                  <a:lnTo>
                    <a:pt x="1225638" y="207645"/>
                  </a:lnTo>
                  <a:lnTo>
                    <a:pt x="1229105" y="215265"/>
                  </a:lnTo>
                  <a:lnTo>
                    <a:pt x="1149946" y="253365"/>
                  </a:lnTo>
                  <a:lnTo>
                    <a:pt x="1199162" y="253365"/>
                  </a:lnTo>
                  <a:lnTo>
                    <a:pt x="1262951" y="222885"/>
                  </a:lnTo>
                  <a:lnTo>
                    <a:pt x="1256334" y="208915"/>
                  </a:lnTo>
                  <a:lnTo>
                    <a:pt x="1251884" y="200025"/>
                  </a:lnTo>
                  <a:lnTo>
                    <a:pt x="1247236" y="192405"/>
                  </a:lnTo>
                  <a:lnTo>
                    <a:pt x="1242391" y="186055"/>
                  </a:lnTo>
                  <a:close/>
                </a:path>
                <a:path w="1595754" h="908685">
                  <a:moveTo>
                    <a:pt x="1460562" y="79883"/>
                  </a:moveTo>
                  <a:lnTo>
                    <a:pt x="1413471" y="79883"/>
                  </a:lnTo>
                  <a:lnTo>
                    <a:pt x="1418831" y="80530"/>
                  </a:lnTo>
                  <a:lnTo>
                    <a:pt x="1419153" y="80530"/>
                  </a:lnTo>
                  <a:lnTo>
                    <a:pt x="1421841" y="80784"/>
                  </a:lnTo>
                  <a:lnTo>
                    <a:pt x="1425689" y="82372"/>
                  </a:lnTo>
                  <a:lnTo>
                    <a:pt x="1432775" y="87871"/>
                  </a:lnTo>
                  <a:lnTo>
                    <a:pt x="1435963" y="92189"/>
                  </a:lnTo>
                  <a:lnTo>
                    <a:pt x="1441157" y="102908"/>
                  </a:lnTo>
                  <a:lnTo>
                    <a:pt x="1431711" y="108234"/>
                  </a:lnTo>
                  <a:lnTo>
                    <a:pt x="1422668" y="113544"/>
                  </a:lnTo>
                  <a:lnTo>
                    <a:pt x="1385207" y="140633"/>
                  </a:lnTo>
                  <a:lnTo>
                    <a:pt x="1367561" y="173888"/>
                  </a:lnTo>
                  <a:lnTo>
                    <a:pt x="1367572" y="181724"/>
                  </a:lnTo>
                  <a:lnTo>
                    <a:pt x="1368433" y="187921"/>
                  </a:lnTo>
                  <a:lnTo>
                    <a:pt x="1368491" y="188341"/>
                  </a:lnTo>
                  <a:lnTo>
                    <a:pt x="1392021" y="225704"/>
                  </a:lnTo>
                  <a:lnTo>
                    <a:pt x="1416367" y="234442"/>
                  </a:lnTo>
                  <a:lnTo>
                    <a:pt x="1429689" y="233718"/>
                  </a:lnTo>
                  <a:lnTo>
                    <a:pt x="1465821" y="211569"/>
                  </a:lnTo>
                  <a:lnTo>
                    <a:pt x="1469161" y="207086"/>
                  </a:lnTo>
                  <a:lnTo>
                    <a:pt x="1469886" y="206145"/>
                  </a:lnTo>
                  <a:lnTo>
                    <a:pt x="1421096" y="206145"/>
                  </a:lnTo>
                  <a:lnTo>
                    <a:pt x="1415668" y="205232"/>
                  </a:lnTo>
                  <a:lnTo>
                    <a:pt x="1408722" y="203200"/>
                  </a:lnTo>
                  <a:lnTo>
                    <a:pt x="1403184" y="197891"/>
                  </a:lnTo>
                  <a:lnTo>
                    <a:pt x="1395348" y="181724"/>
                  </a:lnTo>
                  <a:lnTo>
                    <a:pt x="1394663" y="174752"/>
                  </a:lnTo>
                  <a:lnTo>
                    <a:pt x="1399311" y="162026"/>
                  </a:lnTo>
                  <a:lnTo>
                    <a:pt x="1445171" y="126428"/>
                  </a:lnTo>
                  <a:lnTo>
                    <a:pt x="1450898" y="122999"/>
                  </a:lnTo>
                  <a:lnTo>
                    <a:pt x="1481828" y="122999"/>
                  </a:lnTo>
                  <a:lnTo>
                    <a:pt x="1464322" y="86880"/>
                  </a:lnTo>
                  <a:lnTo>
                    <a:pt x="1460793" y="80241"/>
                  </a:lnTo>
                  <a:lnTo>
                    <a:pt x="1460562" y="79883"/>
                  </a:lnTo>
                  <a:close/>
                </a:path>
                <a:path w="1595754" h="908685">
                  <a:moveTo>
                    <a:pt x="1481828" y="122999"/>
                  </a:moveTo>
                  <a:lnTo>
                    <a:pt x="1450898" y="122999"/>
                  </a:lnTo>
                  <a:lnTo>
                    <a:pt x="1471015" y="164515"/>
                  </a:lnTo>
                  <a:lnTo>
                    <a:pt x="1467815" y="172237"/>
                  </a:lnTo>
                  <a:lnTo>
                    <a:pt x="1440014" y="201536"/>
                  </a:lnTo>
                  <a:lnTo>
                    <a:pt x="1421096" y="206145"/>
                  </a:lnTo>
                  <a:lnTo>
                    <a:pt x="1469886" y="206145"/>
                  </a:lnTo>
                  <a:lnTo>
                    <a:pt x="1471599" y="203923"/>
                  </a:lnTo>
                  <a:lnTo>
                    <a:pt x="1473873" y="200152"/>
                  </a:lnTo>
                  <a:lnTo>
                    <a:pt x="1478114" y="191376"/>
                  </a:lnTo>
                  <a:lnTo>
                    <a:pt x="1479829" y="187921"/>
                  </a:lnTo>
                  <a:lnTo>
                    <a:pt x="1481150" y="185407"/>
                  </a:lnTo>
                  <a:lnTo>
                    <a:pt x="1512075" y="185407"/>
                  </a:lnTo>
                  <a:lnTo>
                    <a:pt x="1481828" y="122999"/>
                  </a:lnTo>
                  <a:close/>
                </a:path>
                <a:path w="1595754" h="908685">
                  <a:moveTo>
                    <a:pt x="1512075" y="185407"/>
                  </a:moveTo>
                  <a:lnTo>
                    <a:pt x="1481150" y="185407"/>
                  </a:lnTo>
                  <a:lnTo>
                    <a:pt x="1488871" y="201345"/>
                  </a:lnTo>
                  <a:lnTo>
                    <a:pt x="1513916" y="189204"/>
                  </a:lnTo>
                  <a:lnTo>
                    <a:pt x="1512075" y="185407"/>
                  </a:lnTo>
                  <a:close/>
                </a:path>
                <a:path w="1595754" h="908685">
                  <a:moveTo>
                    <a:pt x="1421180" y="53492"/>
                  </a:moveTo>
                  <a:lnTo>
                    <a:pt x="1412241" y="53682"/>
                  </a:lnTo>
                  <a:lnTo>
                    <a:pt x="1413324" y="53682"/>
                  </a:lnTo>
                  <a:lnTo>
                    <a:pt x="1405597" y="55473"/>
                  </a:lnTo>
                  <a:lnTo>
                    <a:pt x="1365954" y="72456"/>
                  </a:lnTo>
                  <a:lnTo>
                    <a:pt x="1336090" y="94615"/>
                  </a:lnTo>
                  <a:lnTo>
                    <a:pt x="1348485" y="120205"/>
                  </a:lnTo>
                  <a:lnTo>
                    <a:pt x="1349959" y="119481"/>
                  </a:lnTo>
                  <a:lnTo>
                    <a:pt x="1354724" y="114295"/>
                  </a:lnTo>
                  <a:lnTo>
                    <a:pt x="1359630" y="109402"/>
                  </a:lnTo>
                  <a:lnTo>
                    <a:pt x="1394002" y="85572"/>
                  </a:lnTo>
                  <a:lnTo>
                    <a:pt x="1408555" y="80530"/>
                  </a:lnTo>
                  <a:lnTo>
                    <a:pt x="1408019" y="80530"/>
                  </a:lnTo>
                  <a:lnTo>
                    <a:pt x="1413471" y="79883"/>
                  </a:lnTo>
                  <a:lnTo>
                    <a:pt x="1460562" y="79883"/>
                  </a:lnTo>
                  <a:lnTo>
                    <a:pt x="1457023" y="74382"/>
                  </a:lnTo>
                  <a:lnTo>
                    <a:pt x="1453010" y="69301"/>
                  </a:lnTo>
                  <a:lnTo>
                    <a:pt x="1448752" y="64998"/>
                  </a:lnTo>
                  <a:lnTo>
                    <a:pt x="1442910" y="59778"/>
                  </a:lnTo>
                  <a:lnTo>
                    <a:pt x="1436281" y="56426"/>
                  </a:lnTo>
                  <a:lnTo>
                    <a:pt x="1421180" y="53492"/>
                  </a:lnTo>
                  <a:close/>
                </a:path>
                <a:path w="1595754" h="908685">
                  <a:moveTo>
                    <a:pt x="1523136" y="0"/>
                  </a:moveTo>
                  <a:lnTo>
                    <a:pt x="1491119" y="15519"/>
                  </a:lnTo>
                  <a:lnTo>
                    <a:pt x="1509531" y="53492"/>
                  </a:lnTo>
                  <a:lnTo>
                    <a:pt x="1509623" y="53682"/>
                  </a:lnTo>
                  <a:lnTo>
                    <a:pt x="1541627" y="38176"/>
                  </a:lnTo>
                  <a:lnTo>
                    <a:pt x="1523136" y="0"/>
                  </a:lnTo>
                  <a:close/>
                </a:path>
                <a:path w="1595754" h="908685">
                  <a:moveTo>
                    <a:pt x="1577136" y="111429"/>
                  </a:moveTo>
                  <a:lnTo>
                    <a:pt x="1545132" y="126936"/>
                  </a:lnTo>
                  <a:lnTo>
                    <a:pt x="1563623" y="165112"/>
                  </a:lnTo>
                  <a:lnTo>
                    <a:pt x="1595640" y="149593"/>
                  </a:lnTo>
                  <a:lnTo>
                    <a:pt x="1577136" y="111429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7695" y="354838"/>
            <a:ext cx="5390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83840" algn="l"/>
              </a:tabLst>
            </a:pPr>
            <a:r>
              <a:rPr dirty="0">
                <a:solidFill>
                  <a:srgbClr val="000000"/>
                </a:solidFill>
              </a:rPr>
              <a:t>Sei</a:t>
            </a:r>
            <a:r>
              <a:rPr spc="-10" dirty="0">
                <a:solidFill>
                  <a:srgbClr val="000000"/>
                </a:solidFill>
              </a:rPr>
              <a:t> cappelli</a:t>
            </a:r>
            <a:r>
              <a:rPr dirty="0">
                <a:solidFill>
                  <a:srgbClr val="000000"/>
                </a:solidFill>
              </a:rPr>
              <a:t>	per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pensare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74867" y="3632193"/>
            <a:ext cx="3416935" cy="2962275"/>
          </a:xfrm>
          <a:prstGeom prst="rect">
            <a:avLst/>
          </a:prstGeom>
        </p:spPr>
        <p:txBody>
          <a:bodyPr vert="horz" wrap="square" lIns="0" tIns="2622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65"/>
              </a:spcBef>
            </a:pP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Sommario</a:t>
            </a:r>
            <a:endParaRPr sz="3200">
              <a:latin typeface="Arial"/>
              <a:cs typeface="Arial"/>
            </a:endParaRPr>
          </a:p>
          <a:p>
            <a:pPr marL="113030" marR="106680" algn="ctr">
              <a:lnSpc>
                <a:spcPct val="150000"/>
              </a:lnSpc>
              <a:spcBef>
                <a:spcPts val="35"/>
              </a:spcBef>
            </a:pPr>
            <a:r>
              <a:rPr sz="2400" dirty="0">
                <a:latin typeface="Arial MT"/>
                <a:cs typeface="Arial MT"/>
              </a:rPr>
              <a:t>Considerazioni</a:t>
            </a:r>
            <a:r>
              <a:rPr sz="2400" spc="-16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teoriche Istruzioni</a:t>
            </a:r>
            <a:endParaRPr sz="24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latin typeface="Arial MT"/>
                <a:cs typeface="Arial MT"/>
              </a:rPr>
              <a:t>I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sei </a:t>
            </a:r>
            <a:r>
              <a:rPr sz="2400" spc="-10" dirty="0">
                <a:latin typeface="Arial MT"/>
                <a:cs typeface="Arial MT"/>
              </a:rPr>
              <a:t>cappelli</a:t>
            </a:r>
            <a:endParaRPr sz="24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latin typeface="Arial MT"/>
                <a:cs typeface="Arial MT"/>
              </a:rPr>
              <a:t>Sei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cappelli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altri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metodi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48" y="1250035"/>
            <a:ext cx="9140202" cy="247011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3515" y="415163"/>
            <a:ext cx="4191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C1C1C1"/>
                </a:solidFill>
              </a:rPr>
              <a:t>Come</a:t>
            </a:r>
            <a:r>
              <a:rPr spc="-50" dirty="0">
                <a:solidFill>
                  <a:srgbClr val="C1C1C1"/>
                </a:solidFill>
              </a:rPr>
              <a:t> </a:t>
            </a:r>
            <a:r>
              <a:rPr dirty="0">
                <a:solidFill>
                  <a:srgbClr val="C1C1C1"/>
                </a:solidFill>
              </a:rPr>
              <a:t>un</a:t>
            </a:r>
            <a:r>
              <a:rPr spc="-40" dirty="0">
                <a:solidFill>
                  <a:srgbClr val="C1C1C1"/>
                </a:solidFill>
              </a:rPr>
              <a:t> </a:t>
            </a:r>
            <a:r>
              <a:rPr spc="-10" dirty="0">
                <a:solidFill>
                  <a:srgbClr val="C1C1C1"/>
                </a:solidFill>
              </a:rPr>
              <a:t>computer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4343" y="1956524"/>
            <a:ext cx="2887263" cy="411430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09600" y="1371600"/>
            <a:ext cx="5611495" cy="459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78250">
              <a:lnSpc>
                <a:spcPct val="150000"/>
              </a:lnSpc>
              <a:spcBef>
                <a:spcPts val="100"/>
              </a:spcBef>
            </a:pPr>
            <a:r>
              <a:rPr sz="2400" b="1" spc="-20" dirty="0">
                <a:latin typeface="Arial"/>
                <a:cs typeface="Arial"/>
              </a:rPr>
              <a:t>Dati </a:t>
            </a:r>
            <a:r>
              <a:rPr sz="2400" b="1" spc="-10" dirty="0">
                <a:latin typeface="Arial"/>
                <a:cs typeface="Arial"/>
              </a:rPr>
              <a:t>Informazioni</a:t>
            </a:r>
            <a:endParaRPr sz="2400" dirty="0">
              <a:latin typeface="Arial"/>
              <a:cs typeface="Arial"/>
            </a:endParaRPr>
          </a:p>
          <a:p>
            <a:pPr marL="399415" marR="5080" indent="-387350">
              <a:lnSpc>
                <a:spcPct val="100000"/>
              </a:lnSpc>
              <a:spcBef>
                <a:spcPts val="1440"/>
              </a:spcBef>
            </a:pPr>
            <a:r>
              <a:rPr sz="2400" b="1" dirty="0">
                <a:latin typeface="Arial"/>
                <a:cs typeface="Arial"/>
              </a:rPr>
              <a:t>Mettere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da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parte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 err="1">
                <a:latin typeface="Arial"/>
                <a:cs typeface="Arial"/>
              </a:rPr>
              <a:t>proposte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50" dirty="0">
                <a:latin typeface="Arial"/>
                <a:cs typeface="Arial"/>
              </a:rPr>
              <a:t>e</a:t>
            </a:r>
            <a:r>
              <a:rPr lang="it-IT" sz="2400" b="1" spc="-50" dirty="0">
                <a:latin typeface="Arial"/>
                <a:cs typeface="Arial"/>
              </a:rPr>
              <a:t> argomentazioni e </a:t>
            </a:r>
            <a:r>
              <a:rPr sz="2400" b="1" dirty="0" err="1">
                <a:latin typeface="Arial"/>
                <a:cs typeface="Arial"/>
              </a:rPr>
              <a:t>concentrarsi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sulle informazioni</a:t>
            </a:r>
            <a:endParaRPr sz="2400" dirty="0">
              <a:latin typeface="Arial"/>
              <a:cs typeface="Arial"/>
            </a:endParaRPr>
          </a:p>
          <a:p>
            <a:pPr marL="12700" marR="189230">
              <a:lnSpc>
                <a:spcPct val="150000"/>
              </a:lnSpc>
            </a:pPr>
            <a:r>
              <a:rPr sz="2400" b="1" spc="-10" dirty="0">
                <a:latin typeface="Arial"/>
                <a:cs typeface="Arial"/>
              </a:rPr>
              <a:t>Verificare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le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informazioni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disponibili </a:t>
            </a:r>
            <a:r>
              <a:rPr sz="2400" b="1" dirty="0">
                <a:latin typeface="Arial"/>
                <a:cs typeface="Arial"/>
              </a:rPr>
              <a:t>Cercare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le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informazioni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che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mancano </a:t>
            </a:r>
            <a:r>
              <a:rPr sz="2400" b="1" dirty="0">
                <a:latin typeface="Arial"/>
                <a:cs typeface="Arial"/>
              </a:rPr>
              <a:t>Fatti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cifre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b="1" spc="-10" dirty="0">
                <a:latin typeface="Arial"/>
                <a:cs typeface="Arial"/>
              </a:rPr>
              <a:t>Praticità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5119" y="81788"/>
            <a:ext cx="27158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C1C1C1"/>
                </a:solidFill>
              </a:rPr>
              <a:t>Le</a:t>
            </a:r>
            <a:r>
              <a:rPr spc="-5" dirty="0">
                <a:solidFill>
                  <a:srgbClr val="C1C1C1"/>
                </a:solidFill>
              </a:rPr>
              <a:t> </a:t>
            </a:r>
            <a:r>
              <a:rPr spc="-10" dirty="0">
                <a:solidFill>
                  <a:srgbClr val="C1C1C1"/>
                </a:solidFill>
              </a:rPr>
              <a:t>domande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990600"/>
            <a:ext cx="8153400" cy="5434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65860">
              <a:lnSpc>
                <a:spcPct val="150000"/>
              </a:lnSpc>
              <a:spcBef>
                <a:spcPts val="100"/>
              </a:spcBef>
            </a:pP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</a:t>
            </a:r>
            <a:r>
              <a:rPr sz="20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informazioni</a:t>
            </a:r>
            <a:r>
              <a:rPr sz="20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abbiamo</a:t>
            </a:r>
            <a:r>
              <a:rPr sz="20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20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disposizione? </a:t>
            </a:r>
            <a:r>
              <a:rPr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</a:t>
            </a:r>
            <a:r>
              <a:rPr sz="20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informazioni</a:t>
            </a:r>
            <a:r>
              <a:rPr sz="20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1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mancano</a:t>
            </a:r>
            <a:r>
              <a:rPr sz="20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1808480">
              <a:lnSpc>
                <a:spcPct val="150000"/>
              </a:lnSpc>
            </a:pP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</a:t>
            </a:r>
            <a:r>
              <a:rPr sz="20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informazioni</a:t>
            </a:r>
            <a:r>
              <a:rPr sz="20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vorremmo</a:t>
            </a:r>
            <a:r>
              <a:rPr sz="20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avere?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</a:t>
            </a:r>
            <a:r>
              <a:rPr sz="20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possiamo</a:t>
            </a:r>
            <a:r>
              <a:rPr sz="20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fare</a:t>
            </a:r>
            <a:r>
              <a:rPr sz="20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</a:t>
            </a:r>
            <a:r>
              <a:rPr sz="20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ottenerle?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838835">
              <a:lnSpc>
                <a:spcPct val="150000"/>
              </a:lnSpc>
            </a:pP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</a:t>
            </a:r>
            <a:r>
              <a:rPr sz="20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informazioni</a:t>
            </a:r>
            <a:r>
              <a:rPr sz="20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</a:t>
            </a:r>
            <a:r>
              <a:rPr sz="20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abbiamo</a:t>
            </a:r>
            <a:r>
              <a:rPr sz="20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sono</a:t>
            </a:r>
            <a:r>
              <a:rPr sz="20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necessarie?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</a:t>
            </a:r>
            <a:r>
              <a:rPr sz="20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sono</a:t>
            </a:r>
            <a:r>
              <a:rPr sz="20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sz="20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fatti?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3322954">
              <a:lnSpc>
                <a:spcPct val="150000"/>
              </a:lnSpc>
            </a:pP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</a:t>
            </a:r>
            <a:r>
              <a:rPr sz="20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sz="20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verificato</a:t>
            </a:r>
            <a:r>
              <a:rPr sz="20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tu?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</a:t>
            </a:r>
            <a:r>
              <a:rPr sz="20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pensi</a:t>
            </a:r>
            <a:r>
              <a:rPr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</a:t>
            </a:r>
            <a:r>
              <a:rPr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sz="20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</a:t>
            </a:r>
            <a:r>
              <a:rPr sz="20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sz="20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letto da</a:t>
            </a:r>
            <a:r>
              <a:rPr sz="20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qualche</a:t>
            </a:r>
            <a:r>
              <a:rPr sz="20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parte?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>
              <a:lnSpc>
                <a:spcPct val="150000"/>
              </a:lnSpc>
            </a:pP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Dici</a:t>
            </a:r>
            <a:r>
              <a:rPr sz="20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</a:t>
            </a:r>
            <a:r>
              <a:rPr sz="20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  <a:r>
              <a:rPr sz="20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processo</a:t>
            </a:r>
            <a:r>
              <a:rPr sz="20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</a:t>
            </a:r>
            <a:r>
              <a:rPr sz="20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troppo</a:t>
            </a:r>
            <a:r>
              <a:rPr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lento.</a:t>
            </a:r>
            <a:r>
              <a:rPr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sz="20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dati di</a:t>
            </a:r>
            <a:r>
              <a:rPr sz="20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confronto?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E'</a:t>
            </a:r>
            <a:r>
              <a:rPr sz="20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</a:t>
            </a:r>
            <a:r>
              <a:rPr sz="20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fatto</a:t>
            </a:r>
            <a:r>
              <a:rPr sz="2000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it-IT" sz="2000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</a:t>
            </a:r>
            <a:r>
              <a:rPr sz="20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probabilità?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2026285">
              <a:lnSpc>
                <a:spcPct val="150000"/>
              </a:lnSpc>
            </a:pP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E'</a:t>
            </a:r>
            <a:r>
              <a:rPr sz="20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</a:t>
            </a:r>
            <a:r>
              <a:rPr sz="20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fatto</a:t>
            </a:r>
            <a:r>
              <a:rPr sz="2000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</a:t>
            </a:r>
            <a:r>
              <a:rPr sz="20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tua</a:t>
            </a:r>
            <a:r>
              <a:rPr sz="20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convinzione?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E'</a:t>
            </a:r>
            <a:r>
              <a:rPr sz="20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</a:t>
            </a:r>
            <a:r>
              <a:rPr sz="20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credenza?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3068320">
              <a:lnSpc>
                <a:spcPct val="150000"/>
              </a:lnSpc>
            </a:pP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</a:t>
            </a:r>
            <a:r>
              <a:rPr lang="it-IT" sz="20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decisione</a:t>
            </a:r>
            <a:r>
              <a:rPr lang="it-IT" sz="20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</a:t>
            </a:r>
            <a:r>
              <a:rPr lang="it-IT" sz="20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 su</a:t>
            </a:r>
            <a:r>
              <a:rPr lang="it-IT" sz="20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</a:t>
            </a:r>
            <a:r>
              <a:rPr lang="it-IT" sz="20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dati</a:t>
            </a:r>
            <a:r>
              <a:rPr lang="it-IT" sz="20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</a:t>
            </a:r>
            <a:r>
              <a:rPr lang="it-IT" sz="20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0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basa?</a:t>
            </a:r>
            <a:endParaRPr lang="it-IT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3068320">
              <a:lnSpc>
                <a:spcPct val="150000"/>
              </a:lnSpc>
            </a:pPr>
            <a:endParaRPr sz="16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6119" y="81788"/>
            <a:ext cx="165353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C1C1C1"/>
                </a:solidFill>
              </a:rPr>
              <a:t>Le</a:t>
            </a:r>
            <a:r>
              <a:rPr spc="-30" dirty="0">
                <a:solidFill>
                  <a:srgbClr val="C1C1C1"/>
                </a:solidFill>
              </a:rPr>
              <a:t> </a:t>
            </a:r>
            <a:r>
              <a:rPr spc="-10" dirty="0">
                <a:solidFill>
                  <a:srgbClr val="C1C1C1"/>
                </a:solidFill>
              </a:rPr>
              <a:t>frasi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47800" y="1066800"/>
            <a:ext cx="6629400" cy="41703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95350">
              <a:lnSpc>
                <a:spcPct val="15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Riferisci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fatti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modo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neutro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oggettivo </a:t>
            </a:r>
            <a:r>
              <a:rPr sz="1800" dirty="0">
                <a:latin typeface="Arial MT"/>
                <a:cs typeface="Arial MT"/>
              </a:rPr>
              <a:t>Niente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interpretazioni: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solo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fatti,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per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favore </a:t>
            </a:r>
            <a:r>
              <a:rPr sz="1800" dirty="0">
                <a:latin typeface="Arial MT"/>
                <a:cs typeface="Arial MT"/>
              </a:rPr>
              <a:t>Mettiti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il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cappello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bianco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dimmi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che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pensi </a:t>
            </a:r>
            <a:r>
              <a:rPr sz="1800" dirty="0">
                <a:latin typeface="Arial MT"/>
                <a:cs typeface="Arial MT"/>
              </a:rPr>
              <a:t>Dammi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le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cifre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di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produzione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dell'ultimo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mese </a:t>
            </a:r>
            <a:r>
              <a:rPr sz="1800" dirty="0">
                <a:latin typeface="Arial MT"/>
                <a:cs typeface="Arial MT"/>
              </a:rPr>
              <a:t>Dammi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dati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kanban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del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magazzino</a:t>
            </a:r>
            <a:endParaRPr sz="1800" dirty="0">
              <a:latin typeface="Arial MT"/>
              <a:cs typeface="Arial MT"/>
            </a:endParaRPr>
          </a:p>
          <a:p>
            <a:pPr marL="12700" marR="5080">
              <a:lnSpc>
                <a:spcPct val="150000"/>
              </a:lnSpc>
            </a:pPr>
            <a:r>
              <a:rPr sz="1800" dirty="0">
                <a:latin typeface="Arial MT"/>
                <a:cs typeface="Arial MT"/>
              </a:rPr>
              <a:t>L'aumento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è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del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15%.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Il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resto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è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una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tua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interpretazione </a:t>
            </a:r>
            <a:r>
              <a:rPr sz="1800" dirty="0">
                <a:latin typeface="Arial MT"/>
                <a:cs typeface="Arial MT"/>
              </a:rPr>
              <a:t>Una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ricerca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di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mercato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dice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che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vetrai...</a:t>
            </a:r>
            <a:endParaRPr sz="1800" dirty="0">
              <a:latin typeface="Arial MT"/>
              <a:cs typeface="Arial MT"/>
            </a:endParaRPr>
          </a:p>
          <a:p>
            <a:pPr marL="12700" marR="2494915">
              <a:lnSpc>
                <a:spcPct val="150000"/>
              </a:lnSpc>
            </a:pPr>
            <a:r>
              <a:rPr sz="1800" dirty="0">
                <a:latin typeface="Arial MT"/>
                <a:cs typeface="Arial MT"/>
              </a:rPr>
              <a:t>Ecco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quello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che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ho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trovato... </a:t>
            </a:r>
            <a:r>
              <a:rPr sz="1800" dirty="0">
                <a:latin typeface="Arial MT"/>
                <a:cs typeface="Arial MT"/>
              </a:rPr>
              <a:t>Vediamo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come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stanno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le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cose </a:t>
            </a:r>
            <a:r>
              <a:rPr sz="1800" dirty="0">
                <a:latin typeface="Arial MT"/>
                <a:cs typeface="Arial MT"/>
              </a:rPr>
              <a:t>Istruiamo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la</a:t>
            </a:r>
            <a:r>
              <a:rPr sz="1800" spc="-10" dirty="0">
                <a:latin typeface="Arial MT"/>
                <a:cs typeface="Arial MT"/>
              </a:rPr>
              <a:t> pratica</a:t>
            </a:r>
            <a:endParaRPr sz="18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Arial MT"/>
                <a:cs typeface="Arial MT"/>
              </a:rPr>
              <a:t>Rimettiamo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il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cappello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bianco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rivediamo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il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bilancio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7800" y="5334000"/>
            <a:ext cx="6477000" cy="984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Esamina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questo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prototipo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col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cappello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bianco,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poi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dimmi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che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ne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pensi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col </a:t>
            </a:r>
            <a:r>
              <a:rPr sz="1800" dirty="0">
                <a:latin typeface="Arial MT"/>
                <a:cs typeface="Arial MT"/>
              </a:rPr>
              <a:t>cappello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rosso</a:t>
            </a:r>
            <a:endParaRPr sz="18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Arial MT"/>
                <a:cs typeface="Arial MT"/>
              </a:rPr>
              <a:t>Definiamo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gli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obiettivi</a:t>
            </a:r>
            <a:endParaRPr sz="1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02579" y="1344561"/>
            <a:ext cx="3012825" cy="453453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15995" y="415163"/>
            <a:ext cx="21113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C1C1C1"/>
                </a:solidFill>
              </a:rPr>
              <a:t>Ascoltare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442719"/>
            <a:ext cx="6342380" cy="49631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400" dirty="0">
                <a:latin typeface="Arial MT"/>
                <a:cs typeface="Arial MT"/>
              </a:rPr>
              <a:t>Prima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parlare,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ascoltare</a:t>
            </a:r>
            <a:endParaRPr sz="2400">
              <a:latin typeface="Arial MT"/>
              <a:cs typeface="Arial MT"/>
            </a:endParaRPr>
          </a:p>
          <a:p>
            <a:pPr marL="12700" marR="1691639">
              <a:lnSpc>
                <a:spcPct val="150000"/>
              </a:lnSpc>
            </a:pPr>
            <a:r>
              <a:rPr sz="2400" dirty="0">
                <a:latin typeface="Arial MT"/>
                <a:cs typeface="Arial MT"/>
              </a:rPr>
              <a:t>Prima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pensare,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esaminare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dati </a:t>
            </a:r>
            <a:r>
              <a:rPr sz="2400" dirty="0">
                <a:latin typeface="Arial MT"/>
                <a:cs typeface="Arial MT"/>
              </a:rPr>
              <a:t>Fare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domande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precise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latin typeface="Arial MT"/>
                <a:cs typeface="Arial MT"/>
              </a:rPr>
              <a:t>Fare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domande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specifiche</a:t>
            </a:r>
            <a:endParaRPr sz="2400">
              <a:latin typeface="Arial MT"/>
              <a:cs typeface="Arial MT"/>
            </a:endParaRPr>
          </a:p>
          <a:p>
            <a:pPr marL="12700" marR="1592580">
              <a:lnSpc>
                <a:spcPct val="150000"/>
              </a:lnSpc>
            </a:pPr>
            <a:r>
              <a:rPr sz="2400" dirty="0">
                <a:latin typeface="Arial MT"/>
                <a:cs typeface="Arial MT"/>
              </a:rPr>
              <a:t>Definire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il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livello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verosimiglianza </a:t>
            </a:r>
            <a:r>
              <a:rPr sz="2400" dirty="0">
                <a:latin typeface="Arial MT"/>
                <a:cs typeface="Arial MT"/>
              </a:rPr>
              <a:t>Essere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accurati,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imparziali,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neutrali </a:t>
            </a:r>
            <a:r>
              <a:rPr sz="2400" dirty="0">
                <a:latin typeface="Arial MT"/>
                <a:cs typeface="Arial MT"/>
              </a:rPr>
              <a:t>Distinguere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tra</a:t>
            </a:r>
            <a:endParaRPr sz="2400">
              <a:latin typeface="Arial MT"/>
              <a:cs typeface="Arial MT"/>
            </a:endParaRPr>
          </a:p>
          <a:p>
            <a:pPr marL="771525" indent="-301625">
              <a:lnSpc>
                <a:spcPct val="100000"/>
              </a:lnSpc>
              <a:spcBef>
                <a:spcPts val="1440"/>
              </a:spcBef>
              <a:buChar char="•"/>
              <a:tabLst>
                <a:tab pos="771525" algn="l"/>
              </a:tabLst>
            </a:pPr>
            <a:r>
              <a:rPr sz="2400" dirty="0">
                <a:latin typeface="Arial MT"/>
                <a:cs typeface="Arial MT"/>
              </a:rPr>
              <a:t>fatti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controllati,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prima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categoria</a:t>
            </a:r>
            <a:endParaRPr sz="2400">
              <a:latin typeface="Arial MT"/>
              <a:cs typeface="Arial MT"/>
            </a:endParaRPr>
          </a:p>
          <a:p>
            <a:pPr marL="771525" indent="-301625">
              <a:lnSpc>
                <a:spcPct val="100000"/>
              </a:lnSpc>
              <a:spcBef>
                <a:spcPts val="1440"/>
              </a:spcBef>
              <a:buChar char="•"/>
              <a:tabLst>
                <a:tab pos="771525" algn="l"/>
              </a:tabLst>
            </a:pPr>
            <a:r>
              <a:rPr sz="2400" dirty="0">
                <a:latin typeface="Arial MT"/>
                <a:cs typeface="Arial MT"/>
              </a:rPr>
              <a:t>fatti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creduti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riferiti,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seconda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categoria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1119" y="462788"/>
            <a:ext cx="5462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C1C1C1"/>
                </a:solidFill>
              </a:rPr>
              <a:t>Criteri</a:t>
            </a:r>
            <a:r>
              <a:rPr spc="-65" dirty="0">
                <a:solidFill>
                  <a:srgbClr val="C1C1C1"/>
                </a:solidFill>
              </a:rPr>
              <a:t> </a:t>
            </a:r>
            <a:r>
              <a:rPr dirty="0">
                <a:solidFill>
                  <a:srgbClr val="C1C1C1"/>
                </a:solidFill>
              </a:rPr>
              <a:t>di</a:t>
            </a:r>
            <a:r>
              <a:rPr spc="-45" dirty="0">
                <a:solidFill>
                  <a:srgbClr val="C1C1C1"/>
                </a:solidFill>
              </a:rPr>
              <a:t> </a:t>
            </a:r>
            <a:r>
              <a:rPr spc="-10" dirty="0">
                <a:solidFill>
                  <a:srgbClr val="C1C1C1"/>
                </a:solidFill>
              </a:rPr>
              <a:t>verosimiglianza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17752"/>
            <a:ext cx="3740150" cy="4597400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900"/>
              </a:spcBef>
              <a:buAutoNum type="arabicPeriod"/>
              <a:tabLst>
                <a:tab pos="469265" algn="l"/>
              </a:tabLst>
            </a:pPr>
            <a:r>
              <a:rPr sz="3000" dirty="0">
                <a:latin typeface="Arial MT"/>
                <a:cs typeface="Arial MT"/>
              </a:rPr>
              <a:t>Sempre</a:t>
            </a:r>
            <a:r>
              <a:rPr sz="3000" spc="-20" dirty="0">
                <a:latin typeface="Arial MT"/>
                <a:cs typeface="Arial MT"/>
              </a:rPr>
              <a:t> vero</a:t>
            </a:r>
            <a:endParaRPr sz="3000">
              <a:latin typeface="Arial MT"/>
              <a:cs typeface="Arial MT"/>
            </a:endParaRPr>
          </a:p>
          <a:p>
            <a:pPr marL="469265" indent="-456565">
              <a:lnSpc>
                <a:spcPct val="100000"/>
              </a:lnSpc>
              <a:spcBef>
                <a:spcPts val="1800"/>
              </a:spcBef>
              <a:buAutoNum type="arabicPeriod"/>
              <a:tabLst>
                <a:tab pos="469265" algn="l"/>
              </a:tabLst>
            </a:pPr>
            <a:r>
              <a:rPr sz="3000" dirty="0">
                <a:latin typeface="Arial MT"/>
                <a:cs typeface="Arial MT"/>
              </a:rPr>
              <a:t>Quasi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sempre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spc="-20" dirty="0">
                <a:latin typeface="Arial MT"/>
                <a:cs typeface="Arial MT"/>
              </a:rPr>
              <a:t>vero</a:t>
            </a:r>
            <a:endParaRPr sz="3000">
              <a:latin typeface="Arial MT"/>
              <a:cs typeface="Arial MT"/>
            </a:endParaRPr>
          </a:p>
          <a:p>
            <a:pPr marL="469265" indent="-456565">
              <a:lnSpc>
                <a:spcPct val="100000"/>
              </a:lnSpc>
              <a:spcBef>
                <a:spcPts val="1800"/>
              </a:spcBef>
              <a:buAutoNum type="arabicPeriod"/>
              <a:tabLst>
                <a:tab pos="469265" algn="l"/>
              </a:tabLst>
            </a:pPr>
            <a:r>
              <a:rPr sz="3000" dirty="0">
                <a:latin typeface="Arial MT"/>
                <a:cs typeface="Arial MT"/>
              </a:rPr>
              <a:t>Generalmente</a:t>
            </a:r>
            <a:r>
              <a:rPr sz="3000" spc="-100" dirty="0">
                <a:latin typeface="Arial MT"/>
                <a:cs typeface="Arial MT"/>
              </a:rPr>
              <a:t> </a:t>
            </a:r>
            <a:r>
              <a:rPr sz="3000" spc="-20" dirty="0">
                <a:latin typeface="Arial MT"/>
                <a:cs typeface="Arial MT"/>
              </a:rPr>
              <a:t>vero</a:t>
            </a:r>
            <a:endParaRPr sz="3000">
              <a:latin typeface="Arial MT"/>
              <a:cs typeface="Arial MT"/>
            </a:endParaRPr>
          </a:p>
          <a:p>
            <a:pPr marL="469265" indent="-456565">
              <a:lnSpc>
                <a:spcPct val="100000"/>
              </a:lnSpc>
              <a:spcBef>
                <a:spcPts val="1800"/>
              </a:spcBef>
              <a:buAutoNum type="arabicPeriod"/>
              <a:tabLst>
                <a:tab pos="469265" algn="l"/>
              </a:tabLst>
            </a:pPr>
            <a:r>
              <a:rPr sz="3000" dirty="0">
                <a:latin typeface="Arial MT"/>
                <a:cs typeface="Arial MT"/>
              </a:rPr>
              <a:t>In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genere</a:t>
            </a:r>
            <a:endParaRPr sz="3000">
              <a:latin typeface="Arial MT"/>
              <a:cs typeface="Arial MT"/>
            </a:endParaRPr>
          </a:p>
          <a:p>
            <a:pPr marL="469265" indent="-456565">
              <a:lnSpc>
                <a:spcPct val="100000"/>
              </a:lnSpc>
              <a:spcBef>
                <a:spcPts val="1800"/>
              </a:spcBef>
              <a:buAutoNum type="arabicPeriod"/>
              <a:tabLst>
                <a:tab pos="469265" algn="l"/>
              </a:tabLst>
            </a:pPr>
            <a:r>
              <a:rPr sz="3000" dirty="0">
                <a:latin typeface="Arial MT"/>
                <a:cs typeface="Arial MT"/>
              </a:rPr>
              <a:t>Molto</a:t>
            </a:r>
            <a:r>
              <a:rPr sz="3000" spc="-60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spesso</a:t>
            </a:r>
            <a:endParaRPr sz="3000">
              <a:latin typeface="Arial MT"/>
              <a:cs typeface="Arial MT"/>
            </a:endParaRPr>
          </a:p>
          <a:p>
            <a:pPr marL="469900" marR="113030" indent="-457200">
              <a:lnSpc>
                <a:spcPct val="100000"/>
              </a:lnSpc>
              <a:spcBef>
                <a:spcPts val="1800"/>
              </a:spcBef>
              <a:buAutoNum type="arabicPeriod"/>
              <a:tabLst>
                <a:tab pos="469900" algn="l"/>
              </a:tabLst>
            </a:pPr>
            <a:r>
              <a:rPr sz="3000" dirty="0">
                <a:latin typeface="Arial MT"/>
                <a:cs typeface="Arial MT"/>
              </a:rPr>
              <a:t>Almeno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nella</a:t>
            </a:r>
            <a:r>
              <a:rPr sz="3000" spc="-60" dirty="0">
                <a:latin typeface="Arial MT"/>
                <a:cs typeface="Arial MT"/>
              </a:rPr>
              <a:t> </a:t>
            </a:r>
            <a:r>
              <a:rPr sz="3000" spc="-20" dirty="0">
                <a:latin typeface="Arial MT"/>
                <a:cs typeface="Arial MT"/>
              </a:rPr>
              <a:t>metà </a:t>
            </a:r>
            <a:r>
              <a:rPr sz="3000" dirty="0">
                <a:latin typeface="Arial MT"/>
                <a:cs typeface="Arial MT"/>
              </a:rPr>
              <a:t>dei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20" dirty="0">
                <a:latin typeface="Arial MT"/>
                <a:cs typeface="Arial MT"/>
              </a:rPr>
              <a:t>casi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79340" y="1301750"/>
            <a:ext cx="3709035" cy="4596130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900"/>
              </a:spcBef>
              <a:buSzPct val="98333"/>
              <a:buAutoNum type="arabicPeriod" startAt="7"/>
              <a:tabLst>
                <a:tab pos="469265" algn="l"/>
              </a:tabLst>
            </a:pPr>
            <a:r>
              <a:rPr sz="3000" spc="-10" dirty="0">
                <a:latin typeface="Arial MT"/>
                <a:cs typeface="Arial MT"/>
              </a:rPr>
              <a:t>Spesso</a:t>
            </a:r>
            <a:endParaRPr sz="3000">
              <a:latin typeface="Arial MT"/>
              <a:cs typeface="Arial MT"/>
            </a:endParaRPr>
          </a:p>
          <a:p>
            <a:pPr marL="469265" indent="-456565">
              <a:lnSpc>
                <a:spcPct val="100000"/>
              </a:lnSpc>
              <a:spcBef>
                <a:spcPts val="1800"/>
              </a:spcBef>
              <a:buSzPct val="98333"/>
              <a:buAutoNum type="arabicPeriod" startAt="7"/>
              <a:tabLst>
                <a:tab pos="469265" algn="l"/>
              </a:tabLst>
            </a:pPr>
            <a:r>
              <a:rPr sz="3000" spc="-30" dirty="0">
                <a:latin typeface="Arial MT"/>
                <a:cs typeface="Arial MT"/>
              </a:rPr>
              <a:t>Talvolta</a:t>
            </a:r>
            <a:r>
              <a:rPr sz="3000" spc="-160" dirty="0">
                <a:latin typeface="Arial MT"/>
                <a:cs typeface="Arial MT"/>
              </a:rPr>
              <a:t> </a:t>
            </a:r>
            <a:r>
              <a:rPr sz="3000" spc="-20" dirty="0">
                <a:latin typeface="Arial MT"/>
                <a:cs typeface="Arial MT"/>
              </a:rPr>
              <a:t>vero</a:t>
            </a:r>
            <a:endParaRPr sz="3000">
              <a:latin typeface="Arial MT"/>
              <a:cs typeface="Arial MT"/>
            </a:endParaRPr>
          </a:p>
          <a:p>
            <a:pPr marL="469265" indent="-456565">
              <a:lnSpc>
                <a:spcPct val="100000"/>
              </a:lnSpc>
              <a:spcBef>
                <a:spcPts val="1800"/>
              </a:spcBef>
              <a:buSzPct val="98333"/>
              <a:buAutoNum type="arabicPeriod" startAt="7"/>
              <a:tabLst>
                <a:tab pos="469265" algn="l"/>
              </a:tabLst>
            </a:pPr>
            <a:r>
              <a:rPr sz="3000" dirty="0">
                <a:latin typeface="Arial MT"/>
                <a:cs typeface="Arial MT"/>
              </a:rPr>
              <a:t>Raramente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20" dirty="0">
                <a:latin typeface="Arial MT"/>
                <a:cs typeface="Arial MT"/>
              </a:rPr>
              <a:t>vero</a:t>
            </a:r>
            <a:endParaRPr sz="3000">
              <a:latin typeface="Arial MT"/>
              <a:cs typeface="Arial MT"/>
            </a:endParaRPr>
          </a:p>
          <a:p>
            <a:pPr marL="541020" indent="-533400">
              <a:lnSpc>
                <a:spcPct val="100000"/>
              </a:lnSpc>
              <a:spcBef>
                <a:spcPts val="1800"/>
              </a:spcBef>
              <a:buSzPct val="98333"/>
              <a:buAutoNum type="arabicPeriod" startAt="7"/>
              <a:tabLst>
                <a:tab pos="541020" algn="l"/>
              </a:tabLst>
            </a:pPr>
            <a:r>
              <a:rPr sz="3000" dirty="0">
                <a:latin typeface="Arial MT"/>
                <a:cs typeface="Arial MT"/>
              </a:rPr>
              <a:t>In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un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caso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su</a:t>
            </a:r>
            <a:r>
              <a:rPr sz="3000" spc="-20" dirty="0">
                <a:latin typeface="Arial MT"/>
                <a:cs typeface="Arial MT"/>
              </a:rPr>
              <a:t> mille</a:t>
            </a:r>
            <a:endParaRPr sz="3000">
              <a:latin typeface="Arial MT"/>
              <a:cs typeface="Arial MT"/>
            </a:endParaRPr>
          </a:p>
          <a:p>
            <a:pPr marL="541020" indent="-533400">
              <a:lnSpc>
                <a:spcPct val="100000"/>
              </a:lnSpc>
              <a:spcBef>
                <a:spcPts val="1800"/>
              </a:spcBef>
              <a:buSzPct val="98333"/>
              <a:buAutoNum type="arabicPeriod" startAt="7"/>
              <a:tabLst>
                <a:tab pos="541020" algn="l"/>
              </a:tabLst>
            </a:pPr>
            <a:r>
              <a:rPr sz="3000" dirty="0">
                <a:latin typeface="Arial MT"/>
                <a:cs typeface="Arial MT"/>
              </a:rPr>
              <a:t>Mai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20" dirty="0">
                <a:latin typeface="Arial MT"/>
                <a:cs typeface="Arial MT"/>
              </a:rPr>
              <a:t>vero</a:t>
            </a:r>
            <a:endParaRPr sz="3000">
              <a:latin typeface="Arial MT"/>
              <a:cs typeface="Arial MT"/>
            </a:endParaRPr>
          </a:p>
          <a:p>
            <a:pPr marL="469900" marR="817880" indent="-462280">
              <a:lnSpc>
                <a:spcPts val="3590"/>
              </a:lnSpc>
              <a:spcBef>
                <a:spcPts val="1905"/>
              </a:spcBef>
              <a:buSzPct val="98333"/>
              <a:buAutoNum type="arabicPeriod" startAt="7"/>
              <a:tabLst>
                <a:tab pos="469900" algn="l"/>
                <a:tab pos="541020" algn="l"/>
              </a:tabLst>
            </a:pPr>
            <a:r>
              <a:rPr sz="3000" dirty="0">
                <a:latin typeface="Arial MT"/>
                <a:cs typeface="Arial MT"/>
              </a:rPr>
              <a:t>	Impossibile</a:t>
            </a:r>
            <a:r>
              <a:rPr sz="3000" spc="-90" dirty="0">
                <a:latin typeface="Arial MT"/>
                <a:cs typeface="Arial MT"/>
              </a:rPr>
              <a:t> </a:t>
            </a:r>
            <a:r>
              <a:rPr sz="3000" spc="-50" dirty="0">
                <a:latin typeface="Arial MT"/>
                <a:cs typeface="Arial MT"/>
              </a:rPr>
              <a:t>o </a:t>
            </a:r>
            <a:r>
              <a:rPr sz="3000" spc="-10" dirty="0">
                <a:latin typeface="Arial MT"/>
                <a:cs typeface="Arial MT"/>
              </a:rPr>
              <a:t>contraddittorio</a:t>
            </a:r>
            <a:endParaRPr sz="3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6465" marR="5080" indent="-151257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Questi</a:t>
            </a:r>
            <a:r>
              <a:rPr spc="-6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atteggiamenti</a:t>
            </a:r>
            <a:r>
              <a:rPr spc="-7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sono</a:t>
            </a:r>
            <a:r>
              <a:rPr spc="-60" dirty="0">
                <a:solidFill>
                  <a:srgbClr val="FF0000"/>
                </a:solidFill>
              </a:rPr>
              <a:t> </a:t>
            </a:r>
            <a:r>
              <a:rPr spc="-25" dirty="0">
                <a:solidFill>
                  <a:srgbClr val="FF0000"/>
                </a:solidFill>
              </a:rPr>
              <a:t>da </a:t>
            </a:r>
            <a:r>
              <a:rPr dirty="0">
                <a:solidFill>
                  <a:srgbClr val="FF0000"/>
                </a:solidFill>
              </a:rPr>
              <a:t>cappello</a:t>
            </a:r>
            <a:r>
              <a:rPr spc="-65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rosso!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9339" y="1987296"/>
            <a:ext cx="6273165" cy="2708275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20"/>
              </a:spcBef>
            </a:pPr>
            <a:r>
              <a:rPr sz="3200" dirty="0">
                <a:solidFill>
                  <a:srgbClr val="FF0000"/>
                </a:solidFill>
                <a:latin typeface="Arial MT"/>
                <a:cs typeface="Arial MT"/>
              </a:rPr>
              <a:t>Abbiamo</a:t>
            </a:r>
            <a:r>
              <a:rPr sz="3200" spc="-7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0000"/>
                </a:solidFill>
                <a:latin typeface="Arial MT"/>
                <a:cs typeface="Arial MT"/>
              </a:rPr>
              <a:t>sbagliato</a:t>
            </a:r>
            <a:r>
              <a:rPr sz="3200" spc="-7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Arial MT"/>
                <a:cs typeface="Arial MT"/>
              </a:rPr>
              <a:t>tutto!</a:t>
            </a:r>
            <a:endParaRPr sz="32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spcBef>
                <a:spcPts val="1920"/>
              </a:spcBef>
            </a:pPr>
            <a:r>
              <a:rPr sz="3200" dirty="0">
                <a:solidFill>
                  <a:srgbClr val="FF0000"/>
                </a:solidFill>
                <a:latin typeface="Arial MT"/>
                <a:cs typeface="Arial MT"/>
              </a:rPr>
              <a:t>Con</a:t>
            </a:r>
            <a:r>
              <a:rPr sz="3200" spc="-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0000"/>
                </a:solidFill>
                <a:latin typeface="Arial MT"/>
                <a:cs typeface="Arial MT"/>
              </a:rPr>
              <a:t>questi</a:t>
            </a:r>
            <a:r>
              <a:rPr sz="3200"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0000"/>
                </a:solidFill>
                <a:latin typeface="Arial MT"/>
                <a:cs typeface="Arial MT"/>
              </a:rPr>
              <a:t>dati</a:t>
            </a:r>
            <a:r>
              <a:rPr sz="3200"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0000"/>
                </a:solidFill>
                <a:latin typeface="Arial MT"/>
                <a:cs typeface="Arial MT"/>
              </a:rPr>
              <a:t>di</a:t>
            </a:r>
            <a:r>
              <a:rPr sz="3200"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0000"/>
                </a:solidFill>
                <a:latin typeface="Arial MT"/>
                <a:cs typeface="Arial MT"/>
              </a:rPr>
              <a:t>vendita</a:t>
            </a:r>
            <a:r>
              <a:rPr sz="3200"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Arial MT"/>
                <a:cs typeface="Arial MT"/>
              </a:rPr>
              <a:t>dovremo chiudere!</a:t>
            </a:r>
            <a:endParaRPr sz="3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3200" dirty="0">
                <a:solidFill>
                  <a:srgbClr val="FF0000"/>
                </a:solidFill>
                <a:latin typeface="Arial MT"/>
                <a:cs typeface="Arial MT"/>
              </a:rPr>
              <a:t>Argomentazioni</a:t>
            </a:r>
            <a:r>
              <a:rPr sz="3200" spc="-5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0000"/>
                </a:solidFill>
                <a:latin typeface="Arial MT"/>
                <a:cs typeface="Arial MT"/>
              </a:rPr>
              <a:t>miste</a:t>
            </a:r>
            <a:r>
              <a:rPr sz="3200" spc="-6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0000"/>
                </a:solidFill>
                <a:latin typeface="Arial MT"/>
                <a:cs typeface="Arial MT"/>
              </a:rPr>
              <a:t>con</a:t>
            </a:r>
            <a:r>
              <a:rPr sz="3200" spc="-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0000"/>
                </a:solidFill>
                <a:latin typeface="Arial MT"/>
                <a:cs typeface="Arial MT"/>
              </a:rPr>
              <a:t>i</a:t>
            </a:r>
            <a:r>
              <a:rPr sz="3200" spc="-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200" spc="-20" dirty="0">
                <a:solidFill>
                  <a:srgbClr val="FF0000"/>
                </a:solidFill>
                <a:latin typeface="Arial MT"/>
                <a:cs typeface="Arial MT"/>
              </a:rPr>
              <a:t>dati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000" y="5181600"/>
            <a:ext cx="8458200" cy="1187450"/>
          </a:xfrm>
          <a:prstGeom prst="rect">
            <a:avLst/>
          </a:prstGeom>
          <a:solidFill>
            <a:srgbClr val="993300"/>
          </a:solidFill>
        </p:spPr>
        <p:txBody>
          <a:bodyPr vert="horz" wrap="square" lIns="0" tIns="43815" rIns="0" bIns="0" rtlCol="0">
            <a:spAutoFit/>
          </a:bodyPr>
          <a:lstStyle/>
          <a:p>
            <a:pPr marL="91440" marR="732790">
              <a:lnSpc>
                <a:spcPct val="100000"/>
              </a:lnSpc>
              <a:spcBef>
                <a:spcPts val="345"/>
              </a:spcBef>
            </a:pP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Quando</a:t>
            </a:r>
            <a:r>
              <a:rPr sz="2400" spc="-6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si</a:t>
            </a:r>
            <a:r>
              <a:rPr sz="2400" spc="-2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indossa</a:t>
            </a:r>
            <a:r>
              <a:rPr sz="2400" spc="-4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il</a:t>
            </a:r>
            <a:r>
              <a:rPr sz="2400" spc="-3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cappello</a:t>
            </a:r>
            <a:r>
              <a:rPr sz="2400" spc="-4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bianco</a:t>
            </a:r>
            <a:r>
              <a:rPr sz="2400" spc="-3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il</a:t>
            </a:r>
            <a:r>
              <a:rPr sz="2400" spc="-3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conduttore</a:t>
            </a:r>
            <a:r>
              <a:rPr sz="2400" spc="-6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o</a:t>
            </a:r>
            <a:r>
              <a:rPr sz="2400" spc="-3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spc="-50" dirty="0">
                <a:solidFill>
                  <a:srgbClr val="FFFFCC"/>
                </a:solidFill>
                <a:latin typeface="Tahoma"/>
                <a:cs typeface="Tahoma"/>
              </a:rPr>
              <a:t>i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partecipanti</a:t>
            </a:r>
            <a:r>
              <a:rPr sz="2400" spc="-6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stanno</a:t>
            </a:r>
            <a:r>
              <a:rPr sz="2400" spc="-5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attenti</a:t>
            </a:r>
            <a:r>
              <a:rPr sz="2400" spc="-4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a</a:t>
            </a:r>
            <a:r>
              <a:rPr sz="2400" spc="-3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non</a:t>
            </a:r>
            <a:r>
              <a:rPr sz="2400" spc="-6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far</a:t>
            </a:r>
            <a:r>
              <a:rPr sz="2400" spc="-4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usare</a:t>
            </a:r>
            <a:r>
              <a:rPr sz="2400" spc="-4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CC"/>
                </a:solidFill>
                <a:latin typeface="Tahoma"/>
                <a:cs typeface="Tahoma"/>
              </a:rPr>
              <a:t>atteggiamenti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emotivi,</a:t>
            </a:r>
            <a:r>
              <a:rPr sz="2400" spc="-6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rimandandoli</a:t>
            </a:r>
            <a:r>
              <a:rPr sz="2400" spc="-5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al</a:t>
            </a:r>
            <a:r>
              <a:rPr sz="2400" spc="-3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turno</a:t>
            </a:r>
            <a:r>
              <a:rPr sz="2400" spc="-4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del</a:t>
            </a:r>
            <a:r>
              <a:rPr sz="2400" spc="-3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cappello</a:t>
            </a:r>
            <a:r>
              <a:rPr sz="2400" spc="-4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CC"/>
                </a:solidFill>
                <a:latin typeface="Tahoma"/>
                <a:cs typeface="Tahoma"/>
              </a:rPr>
              <a:t>rosso.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13760" y="281813"/>
            <a:ext cx="3455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96465" algn="l"/>
              </a:tabLst>
            </a:pPr>
            <a:r>
              <a:rPr spc="-10" dirty="0">
                <a:solidFill>
                  <a:srgbClr val="000000"/>
                </a:solidFill>
              </a:rPr>
              <a:t>Cappello</a:t>
            </a:r>
            <a:r>
              <a:rPr dirty="0">
                <a:solidFill>
                  <a:srgbClr val="000000"/>
                </a:solidFill>
              </a:rPr>
              <a:t>	</a:t>
            </a:r>
            <a:r>
              <a:rPr spc="-10" dirty="0">
                <a:solidFill>
                  <a:srgbClr val="000000"/>
                </a:solidFill>
              </a:rPr>
              <a:t>rosso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825" y="1130376"/>
            <a:ext cx="9139555" cy="5604510"/>
            <a:chOff x="4825" y="1130376"/>
            <a:chExt cx="9139555" cy="56045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25" y="1130376"/>
              <a:ext cx="9139224" cy="377823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574939" y="1140569"/>
              <a:ext cx="2014220" cy="1290955"/>
            </a:xfrm>
            <a:custGeom>
              <a:avLst/>
              <a:gdLst/>
              <a:ahLst/>
              <a:cxnLst/>
              <a:rect l="l" t="t" r="r" b="b"/>
              <a:pathLst>
                <a:path w="2014220" h="1290955">
                  <a:moveTo>
                    <a:pt x="1814271" y="0"/>
                  </a:moveTo>
                  <a:lnTo>
                    <a:pt x="0" y="879309"/>
                  </a:lnTo>
                  <a:lnTo>
                    <a:pt x="199402" y="1290739"/>
                  </a:lnTo>
                  <a:lnTo>
                    <a:pt x="2013673" y="411429"/>
                  </a:lnTo>
                  <a:lnTo>
                    <a:pt x="1814271" y="0"/>
                  </a:lnTo>
                  <a:close/>
                </a:path>
              </a:pathLst>
            </a:custGeom>
            <a:solidFill>
              <a:srgbClr val="99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78681" y="1386016"/>
              <a:ext cx="1595755" cy="908685"/>
            </a:xfrm>
            <a:custGeom>
              <a:avLst/>
              <a:gdLst/>
              <a:ahLst/>
              <a:cxnLst/>
              <a:rect l="l" t="t" r="r" b="b"/>
              <a:pathLst>
                <a:path w="1595754" h="908685">
                  <a:moveTo>
                    <a:pt x="32677" y="661035"/>
                  </a:moveTo>
                  <a:lnTo>
                    <a:pt x="0" y="677545"/>
                  </a:lnTo>
                  <a:lnTo>
                    <a:pt x="29413" y="908685"/>
                  </a:lnTo>
                  <a:lnTo>
                    <a:pt x="56197" y="895985"/>
                  </a:lnTo>
                  <a:lnTo>
                    <a:pt x="47282" y="832485"/>
                  </a:lnTo>
                  <a:lnTo>
                    <a:pt x="100622" y="805815"/>
                  </a:lnTo>
                  <a:lnTo>
                    <a:pt x="43675" y="805815"/>
                  </a:lnTo>
                  <a:lnTo>
                    <a:pt x="28778" y="696595"/>
                  </a:lnTo>
                  <a:lnTo>
                    <a:pt x="67439" y="696595"/>
                  </a:lnTo>
                  <a:lnTo>
                    <a:pt x="32677" y="661035"/>
                  </a:lnTo>
                  <a:close/>
                </a:path>
                <a:path w="1595754" h="908685">
                  <a:moveTo>
                    <a:pt x="163036" y="794385"/>
                  </a:moveTo>
                  <a:lnTo>
                    <a:pt x="123482" y="794385"/>
                  </a:lnTo>
                  <a:lnTo>
                    <a:pt x="168567" y="841375"/>
                  </a:lnTo>
                  <a:lnTo>
                    <a:pt x="196557" y="828675"/>
                  </a:lnTo>
                  <a:lnTo>
                    <a:pt x="163036" y="794385"/>
                  </a:lnTo>
                  <a:close/>
                </a:path>
                <a:path w="1595754" h="908685">
                  <a:moveTo>
                    <a:pt x="182721" y="691515"/>
                  </a:moveTo>
                  <a:lnTo>
                    <a:pt x="151396" y="691515"/>
                  </a:lnTo>
                  <a:lnTo>
                    <a:pt x="191566" y="774065"/>
                  </a:lnTo>
                  <a:lnTo>
                    <a:pt x="221043" y="805815"/>
                  </a:lnTo>
                  <a:lnTo>
                    <a:pt x="229851" y="807085"/>
                  </a:lnTo>
                  <a:lnTo>
                    <a:pt x="239091" y="807085"/>
                  </a:lnTo>
                  <a:lnTo>
                    <a:pt x="248763" y="805815"/>
                  </a:lnTo>
                  <a:lnTo>
                    <a:pt x="258864" y="802005"/>
                  </a:lnTo>
                  <a:lnTo>
                    <a:pt x="262966" y="799465"/>
                  </a:lnTo>
                  <a:lnTo>
                    <a:pt x="267271" y="796925"/>
                  </a:lnTo>
                  <a:lnTo>
                    <a:pt x="276263" y="790575"/>
                  </a:lnTo>
                  <a:lnTo>
                    <a:pt x="280555" y="788035"/>
                  </a:lnTo>
                  <a:lnTo>
                    <a:pt x="284645" y="784225"/>
                  </a:lnTo>
                  <a:lnTo>
                    <a:pt x="283425" y="781685"/>
                  </a:lnTo>
                  <a:lnTo>
                    <a:pt x="235229" y="781685"/>
                  </a:lnTo>
                  <a:lnTo>
                    <a:pt x="231635" y="780415"/>
                  </a:lnTo>
                  <a:lnTo>
                    <a:pt x="228612" y="777875"/>
                  </a:lnTo>
                  <a:lnTo>
                    <a:pt x="225094" y="775335"/>
                  </a:lnTo>
                  <a:lnTo>
                    <a:pt x="222199" y="771525"/>
                  </a:lnTo>
                  <a:lnTo>
                    <a:pt x="217690" y="763905"/>
                  </a:lnTo>
                  <a:lnTo>
                    <a:pt x="214718" y="757555"/>
                  </a:lnTo>
                  <a:lnTo>
                    <a:pt x="182721" y="691515"/>
                  </a:lnTo>
                  <a:close/>
                </a:path>
                <a:path w="1595754" h="908685">
                  <a:moveTo>
                    <a:pt x="67439" y="696595"/>
                  </a:moveTo>
                  <a:lnTo>
                    <a:pt x="28778" y="696595"/>
                  </a:lnTo>
                  <a:lnTo>
                    <a:pt x="105143" y="775335"/>
                  </a:lnTo>
                  <a:lnTo>
                    <a:pt x="43675" y="805815"/>
                  </a:lnTo>
                  <a:lnTo>
                    <a:pt x="100622" y="805815"/>
                  </a:lnTo>
                  <a:lnTo>
                    <a:pt x="123482" y="794385"/>
                  </a:lnTo>
                  <a:lnTo>
                    <a:pt x="163036" y="794385"/>
                  </a:lnTo>
                  <a:lnTo>
                    <a:pt x="67439" y="696595"/>
                  </a:lnTo>
                  <a:close/>
                </a:path>
                <a:path w="1595754" h="908685">
                  <a:moveTo>
                    <a:pt x="273672" y="761365"/>
                  </a:moveTo>
                  <a:lnTo>
                    <a:pt x="272199" y="762635"/>
                  </a:lnTo>
                  <a:lnTo>
                    <a:pt x="270890" y="763905"/>
                  </a:lnTo>
                  <a:lnTo>
                    <a:pt x="268604" y="766445"/>
                  </a:lnTo>
                  <a:lnTo>
                    <a:pt x="262102" y="771525"/>
                  </a:lnTo>
                  <a:lnTo>
                    <a:pt x="258419" y="774065"/>
                  </a:lnTo>
                  <a:lnTo>
                    <a:pt x="248513" y="779145"/>
                  </a:lnTo>
                  <a:lnTo>
                    <a:pt x="243535" y="780415"/>
                  </a:lnTo>
                  <a:lnTo>
                    <a:pt x="239382" y="780415"/>
                  </a:lnTo>
                  <a:lnTo>
                    <a:pt x="235229" y="781685"/>
                  </a:lnTo>
                  <a:lnTo>
                    <a:pt x="283425" y="781685"/>
                  </a:lnTo>
                  <a:lnTo>
                    <a:pt x="273672" y="761365"/>
                  </a:lnTo>
                  <a:close/>
                </a:path>
                <a:path w="1595754" h="908685">
                  <a:moveTo>
                    <a:pt x="271862" y="648335"/>
                  </a:moveTo>
                  <a:lnTo>
                    <a:pt x="240537" y="648335"/>
                  </a:lnTo>
                  <a:lnTo>
                    <a:pt x="280720" y="730885"/>
                  </a:lnTo>
                  <a:lnTo>
                    <a:pt x="310184" y="762635"/>
                  </a:lnTo>
                  <a:lnTo>
                    <a:pt x="318992" y="763905"/>
                  </a:lnTo>
                  <a:lnTo>
                    <a:pt x="328233" y="763905"/>
                  </a:lnTo>
                  <a:lnTo>
                    <a:pt x="337904" y="762635"/>
                  </a:lnTo>
                  <a:lnTo>
                    <a:pt x="348005" y="758825"/>
                  </a:lnTo>
                  <a:lnTo>
                    <a:pt x="352107" y="756285"/>
                  </a:lnTo>
                  <a:lnTo>
                    <a:pt x="356412" y="753745"/>
                  </a:lnTo>
                  <a:lnTo>
                    <a:pt x="365404" y="747395"/>
                  </a:lnTo>
                  <a:lnTo>
                    <a:pt x="369696" y="744855"/>
                  </a:lnTo>
                  <a:lnTo>
                    <a:pt x="373786" y="741045"/>
                  </a:lnTo>
                  <a:lnTo>
                    <a:pt x="372567" y="738505"/>
                  </a:lnTo>
                  <a:lnTo>
                    <a:pt x="324370" y="738505"/>
                  </a:lnTo>
                  <a:lnTo>
                    <a:pt x="320776" y="737235"/>
                  </a:lnTo>
                  <a:lnTo>
                    <a:pt x="317753" y="734695"/>
                  </a:lnTo>
                  <a:lnTo>
                    <a:pt x="314236" y="732155"/>
                  </a:lnTo>
                  <a:lnTo>
                    <a:pt x="311340" y="728345"/>
                  </a:lnTo>
                  <a:lnTo>
                    <a:pt x="306831" y="720725"/>
                  </a:lnTo>
                  <a:lnTo>
                    <a:pt x="303860" y="714375"/>
                  </a:lnTo>
                  <a:lnTo>
                    <a:pt x="271862" y="648335"/>
                  </a:lnTo>
                  <a:close/>
                </a:path>
                <a:path w="1595754" h="908685">
                  <a:moveTo>
                    <a:pt x="362813" y="718185"/>
                  </a:moveTo>
                  <a:lnTo>
                    <a:pt x="361340" y="719455"/>
                  </a:lnTo>
                  <a:lnTo>
                    <a:pt x="360032" y="720725"/>
                  </a:lnTo>
                  <a:lnTo>
                    <a:pt x="357746" y="723265"/>
                  </a:lnTo>
                  <a:lnTo>
                    <a:pt x="351243" y="728345"/>
                  </a:lnTo>
                  <a:lnTo>
                    <a:pt x="347560" y="730885"/>
                  </a:lnTo>
                  <a:lnTo>
                    <a:pt x="337654" y="735965"/>
                  </a:lnTo>
                  <a:lnTo>
                    <a:pt x="332676" y="737235"/>
                  </a:lnTo>
                  <a:lnTo>
                    <a:pt x="328523" y="737235"/>
                  </a:lnTo>
                  <a:lnTo>
                    <a:pt x="324370" y="738505"/>
                  </a:lnTo>
                  <a:lnTo>
                    <a:pt x="372567" y="738505"/>
                  </a:lnTo>
                  <a:lnTo>
                    <a:pt x="362813" y="718185"/>
                  </a:lnTo>
                  <a:close/>
                </a:path>
                <a:path w="1595754" h="908685">
                  <a:moveTo>
                    <a:pt x="412635" y="541655"/>
                  </a:moveTo>
                  <a:lnTo>
                    <a:pt x="363531" y="559435"/>
                  </a:lnTo>
                  <a:lnTo>
                    <a:pt x="337997" y="596265"/>
                  </a:lnTo>
                  <a:lnTo>
                    <a:pt x="335313" y="612775"/>
                  </a:lnTo>
                  <a:lnTo>
                    <a:pt x="335834" y="626745"/>
                  </a:lnTo>
                  <a:lnTo>
                    <a:pt x="347052" y="663575"/>
                  </a:lnTo>
                  <a:lnTo>
                    <a:pt x="380510" y="704215"/>
                  </a:lnTo>
                  <a:lnTo>
                    <a:pt x="409702" y="715645"/>
                  </a:lnTo>
                  <a:lnTo>
                    <a:pt x="425632" y="715645"/>
                  </a:lnTo>
                  <a:lnTo>
                    <a:pt x="442340" y="711835"/>
                  </a:lnTo>
                  <a:lnTo>
                    <a:pt x="459828" y="705485"/>
                  </a:lnTo>
                  <a:lnTo>
                    <a:pt x="465912" y="701675"/>
                  </a:lnTo>
                  <a:lnTo>
                    <a:pt x="470750" y="699135"/>
                  </a:lnTo>
                  <a:lnTo>
                    <a:pt x="478015" y="694055"/>
                  </a:lnTo>
                  <a:lnTo>
                    <a:pt x="481952" y="690245"/>
                  </a:lnTo>
                  <a:lnTo>
                    <a:pt x="426592" y="690245"/>
                  </a:lnTo>
                  <a:lnTo>
                    <a:pt x="416058" y="688975"/>
                  </a:lnTo>
                  <a:lnTo>
                    <a:pt x="380248" y="664845"/>
                  </a:lnTo>
                  <a:lnTo>
                    <a:pt x="373468" y="653415"/>
                  </a:lnTo>
                  <a:lnTo>
                    <a:pt x="412345" y="634365"/>
                  </a:lnTo>
                  <a:lnTo>
                    <a:pt x="364121" y="634365"/>
                  </a:lnTo>
                  <a:lnTo>
                    <a:pt x="361594" y="628015"/>
                  </a:lnTo>
                  <a:lnTo>
                    <a:pt x="360146" y="621665"/>
                  </a:lnTo>
                  <a:lnTo>
                    <a:pt x="359448" y="610235"/>
                  </a:lnTo>
                  <a:lnTo>
                    <a:pt x="360197" y="603885"/>
                  </a:lnTo>
                  <a:lnTo>
                    <a:pt x="362038" y="598805"/>
                  </a:lnTo>
                  <a:lnTo>
                    <a:pt x="364020" y="592455"/>
                  </a:lnTo>
                  <a:lnTo>
                    <a:pt x="399148" y="567055"/>
                  </a:lnTo>
                  <a:lnTo>
                    <a:pt x="456568" y="567055"/>
                  </a:lnTo>
                  <a:lnTo>
                    <a:pt x="451523" y="560705"/>
                  </a:lnTo>
                  <a:lnTo>
                    <a:pt x="446260" y="556895"/>
                  </a:lnTo>
                  <a:lnTo>
                    <a:pt x="440759" y="551815"/>
                  </a:lnTo>
                  <a:lnTo>
                    <a:pt x="435021" y="549275"/>
                  </a:lnTo>
                  <a:lnTo>
                    <a:pt x="429044" y="546735"/>
                  </a:lnTo>
                  <a:lnTo>
                    <a:pt x="420916" y="542925"/>
                  </a:lnTo>
                  <a:lnTo>
                    <a:pt x="412635" y="541655"/>
                  </a:lnTo>
                  <a:close/>
                </a:path>
                <a:path w="1595754" h="908685">
                  <a:moveTo>
                    <a:pt x="145605" y="615315"/>
                  </a:moveTo>
                  <a:lnTo>
                    <a:pt x="120434" y="626745"/>
                  </a:lnTo>
                  <a:lnTo>
                    <a:pt x="141262" y="669925"/>
                  </a:lnTo>
                  <a:lnTo>
                    <a:pt x="124256" y="678815"/>
                  </a:lnTo>
                  <a:lnTo>
                    <a:pt x="134391" y="699135"/>
                  </a:lnTo>
                  <a:lnTo>
                    <a:pt x="151396" y="691515"/>
                  </a:lnTo>
                  <a:lnTo>
                    <a:pt x="182721" y="691515"/>
                  </a:lnTo>
                  <a:lnTo>
                    <a:pt x="176568" y="678815"/>
                  </a:lnTo>
                  <a:lnTo>
                    <a:pt x="220184" y="658495"/>
                  </a:lnTo>
                  <a:lnTo>
                    <a:pt x="166446" y="658495"/>
                  </a:lnTo>
                  <a:lnTo>
                    <a:pt x="145605" y="615315"/>
                  </a:lnTo>
                  <a:close/>
                </a:path>
                <a:path w="1595754" h="908685">
                  <a:moveTo>
                    <a:pt x="491591" y="640715"/>
                  </a:moveTo>
                  <a:lnTo>
                    <a:pt x="490118" y="640715"/>
                  </a:lnTo>
                  <a:lnTo>
                    <a:pt x="488886" y="643255"/>
                  </a:lnTo>
                  <a:lnTo>
                    <a:pt x="487171" y="647065"/>
                  </a:lnTo>
                  <a:lnTo>
                    <a:pt x="482777" y="653415"/>
                  </a:lnTo>
                  <a:lnTo>
                    <a:pt x="454456" y="680085"/>
                  </a:lnTo>
                  <a:lnTo>
                    <a:pt x="426592" y="690245"/>
                  </a:lnTo>
                  <a:lnTo>
                    <a:pt x="481952" y="690245"/>
                  </a:lnTo>
                  <a:lnTo>
                    <a:pt x="486219" y="687705"/>
                  </a:lnTo>
                  <a:lnTo>
                    <a:pt x="489216" y="683895"/>
                  </a:lnTo>
                  <a:lnTo>
                    <a:pt x="492493" y="681355"/>
                  </a:lnTo>
                  <a:lnTo>
                    <a:pt x="504888" y="667385"/>
                  </a:lnTo>
                  <a:lnTo>
                    <a:pt x="491591" y="640715"/>
                  </a:lnTo>
                  <a:close/>
                </a:path>
                <a:path w="1595754" h="908685">
                  <a:moveTo>
                    <a:pt x="489864" y="501015"/>
                  </a:moveTo>
                  <a:lnTo>
                    <a:pt x="464692" y="513715"/>
                  </a:lnTo>
                  <a:lnTo>
                    <a:pt x="537197" y="663575"/>
                  </a:lnTo>
                  <a:lnTo>
                    <a:pt x="562368" y="650875"/>
                  </a:lnTo>
                  <a:lnTo>
                    <a:pt x="508241" y="539115"/>
                  </a:lnTo>
                  <a:lnTo>
                    <a:pt x="511165" y="532765"/>
                  </a:lnTo>
                  <a:lnTo>
                    <a:pt x="514334" y="527685"/>
                  </a:lnTo>
                  <a:lnTo>
                    <a:pt x="517746" y="521335"/>
                  </a:lnTo>
                  <a:lnTo>
                    <a:pt x="520485" y="517525"/>
                  </a:lnTo>
                  <a:lnTo>
                    <a:pt x="497916" y="517525"/>
                  </a:lnTo>
                  <a:lnTo>
                    <a:pt x="489864" y="501015"/>
                  </a:lnTo>
                  <a:close/>
                </a:path>
                <a:path w="1595754" h="908685">
                  <a:moveTo>
                    <a:pt x="212788" y="635635"/>
                  </a:moveTo>
                  <a:lnTo>
                    <a:pt x="166446" y="658495"/>
                  </a:lnTo>
                  <a:lnTo>
                    <a:pt x="220184" y="658495"/>
                  </a:lnTo>
                  <a:lnTo>
                    <a:pt x="222910" y="657225"/>
                  </a:lnTo>
                  <a:lnTo>
                    <a:pt x="212788" y="635635"/>
                  </a:lnTo>
                  <a:close/>
                </a:path>
                <a:path w="1595754" h="908685">
                  <a:moveTo>
                    <a:pt x="234746" y="572135"/>
                  </a:moveTo>
                  <a:lnTo>
                    <a:pt x="209575" y="583565"/>
                  </a:lnTo>
                  <a:lnTo>
                    <a:pt x="230416" y="626745"/>
                  </a:lnTo>
                  <a:lnTo>
                    <a:pt x="213398" y="635635"/>
                  </a:lnTo>
                  <a:lnTo>
                    <a:pt x="223532" y="655955"/>
                  </a:lnTo>
                  <a:lnTo>
                    <a:pt x="240537" y="648335"/>
                  </a:lnTo>
                  <a:lnTo>
                    <a:pt x="271862" y="648335"/>
                  </a:lnTo>
                  <a:lnTo>
                    <a:pt x="265709" y="635635"/>
                  </a:lnTo>
                  <a:lnTo>
                    <a:pt x="306902" y="615315"/>
                  </a:lnTo>
                  <a:lnTo>
                    <a:pt x="255587" y="615315"/>
                  </a:lnTo>
                  <a:lnTo>
                    <a:pt x="234746" y="572135"/>
                  </a:lnTo>
                  <a:close/>
                </a:path>
                <a:path w="1595754" h="908685">
                  <a:moveTo>
                    <a:pt x="456568" y="567055"/>
                  </a:moveTo>
                  <a:lnTo>
                    <a:pt x="415404" y="567055"/>
                  </a:lnTo>
                  <a:lnTo>
                    <a:pt x="424484" y="572135"/>
                  </a:lnTo>
                  <a:lnTo>
                    <a:pt x="428561" y="574675"/>
                  </a:lnTo>
                  <a:lnTo>
                    <a:pt x="436168" y="583565"/>
                  </a:lnTo>
                  <a:lnTo>
                    <a:pt x="439813" y="588645"/>
                  </a:lnTo>
                  <a:lnTo>
                    <a:pt x="443280" y="596265"/>
                  </a:lnTo>
                  <a:lnTo>
                    <a:pt x="364121" y="634365"/>
                  </a:lnTo>
                  <a:lnTo>
                    <a:pt x="412345" y="634365"/>
                  </a:lnTo>
                  <a:lnTo>
                    <a:pt x="477138" y="602615"/>
                  </a:lnTo>
                  <a:lnTo>
                    <a:pt x="470509" y="589915"/>
                  </a:lnTo>
                  <a:lnTo>
                    <a:pt x="466064" y="581025"/>
                  </a:lnTo>
                  <a:lnTo>
                    <a:pt x="461416" y="573405"/>
                  </a:lnTo>
                  <a:lnTo>
                    <a:pt x="456568" y="567055"/>
                  </a:lnTo>
                  <a:close/>
                </a:path>
                <a:path w="1595754" h="908685">
                  <a:moveTo>
                    <a:pt x="601357" y="497205"/>
                  </a:moveTo>
                  <a:lnTo>
                    <a:pt x="550087" y="497205"/>
                  </a:lnTo>
                  <a:lnTo>
                    <a:pt x="559193" y="498475"/>
                  </a:lnTo>
                  <a:lnTo>
                    <a:pt x="563397" y="499745"/>
                  </a:lnTo>
                  <a:lnTo>
                    <a:pt x="629602" y="617855"/>
                  </a:lnTo>
                  <a:lnTo>
                    <a:pt x="654773" y="606425"/>
                  </a:lnTo>
                  <a:lnTo>
                    <a:pt x="607720" y="508635"/>
                  </a:lnTo>
                  <a:lnTo>
                    <a:pt x="601357" y="497205"/>
                  </a:lnTo>
                  <a:close/>
                </a:path>
                <a:path w="1595754" h="908685">
                  <a:moveTo>
                    <a:pt x="301929" y="592455"/>
                  </a:moveTo>
                  <a:lnTo>
                    <a:pt x="255587" y="615315"/>
                  </a:lnTo>
                  <a:lnTo>
                    <a:pt x="306902" y="615315"/>
                  </a:lnTo>
                  <a:lnTo>
                    <a:pt x="312051" y="612775"/>
                  </a:lnTo>
                  <a:lnTo>
                    <a:pt x="301929" y="592455"/>
                  </a:lnTo>
                  <a:close/>
                </a:path>
                <a:path w="1595754" h="908685">
                  <a:moveTo>
                    <a:pt x="720845" y="427355"/>
                  </a:moveTo>
                  <a:lnTo>
                    <a:pt x="694905" y="427355"/>
                  </a:lnTo>
                  <a:lnTo>
                    <a:pt x="670115" y="575945"/>
                  </a:lnTo>
                  <a:lnTo>
                    <a:pt x="679132" y="594995"/>
                  </a:lnTo>
                  <a:lnTo>
                    <a:pt x="752436" y="559435"/>
                  </a:lnTo>
                  <a:lnTo>
                    <a:pt x="698817" y="559435"/>
                  </a:lnTo>
                  <a:lnTo>
                    <a:pt x="720845" y="427355"/>
                  </a:lnTo>
                  <a:close/>
                </a:path>
                <a:path w="1595754" h="908685">
                  <a:moveTo>
                    <a:pt x="778903" y="520065"/>
                  </a:moveTo>
                  <a:lnTo>
                    <a:pt x="698817" y="559435"/>
                  </a:lnTo>
                  <a:lnTo>
                    <a:pt x="752436" y="559435"/>
                  </a:lnTo>
                  <a:lnTo>
                    <a:pt x="789089" y="541655"/>
                  </a:lnTo>
                  <a:lnTo>
                    <a:pt x="778903" y="520065"/>
                  </a:lnTo>
                  <a:close/>
                </a:path>
                <a:path w="1595754" h="908685">
                  <a:moveTo>
                    <a:pt x="766051" y="367665"/>
                  </a:moveTo>
                  <a:lnTo>
                    <a:pt x="740879" y="380365"/>
                  </a:lnTo>
                  <a:lnTo>
                    <a:pt x="813384" y="528955"/>
                  </a:lnTo>
                  <a:lnTo>
                    <a:pt x="838555" y="517525"/>
                  </a:lnTo>
                  <a:lnTo>
                    <a:pt x="766051" y="367665"/>
                  </a:lnTo>
                  <a:close/>
                </a:path>
                <a:path w="1595754" h="908685">
                  <a:moveTo>
                    <a:pt x="554704" y="469265"/>
                  </a:moveTo>
                  <a:lnTo>
                    <a:pt x="544145" y="470535"/>
                  </a:lnTo>
                  <a:lnTo>
                    <a:pt x="533260" y="475615"/>
                  </a:lnTo>
                  <a:lnTo>
                    <a:pt x="527402" y="478155"/>
                  </a:lnTo>
                  <a:lnTo>
                    <a:pt x="501231" y="511175"/>
                  </a:lnTo>
                  <a:lnTo>
                    <a:pt x="497916" y="517525"/>
                  </a:lnTo>
                  <a:lnTo>
                    <a:pt x="520485" y="517525"/>
                  </a:lnTo>
                  <a:lnTo>
                    <a:pt x="521398" y="516255"/>
                  </a:lnTo>
                  <a:lnTo>
                    <a:pt x="526427" y="509905"/>
                  </a:lnTo>
                  <a:lnTo>
                    <a:pt x="532066" y="504825"/>
                  </a:lnTo>
                  <a:lnTo>
                    <a:pt x="544652" y="499745"/>
                  </a:lnTo>
                  <a:lnTo>
                    <a:pt x="550087" y="497205"/>
                  </a:lnTo>
                  <a:lnTo>
                    <a:pt x="601357" y="497205"/>
                  </a:lnTo>
                  <a:lnTo>
                    <a:pt x="600650" y="495935"/>
                  </a:lnTo>
                  <a:lnTo>
                    <a:pt x="592815" y="485775"/>
                  </a:lnTo>
                  <a:lnTo>
                    <a:pt x="584215" y="478155"/>
                  </a:lnTo>
                  <a:lnTo>
                    <a:pt x="574852" y="473075"/>
                  </a:lnTo>
                  <a:lnTo>
                    <a:pt x="564939" y="470535"/>
                  </a:lnTo>
                  <a:lnTo>
                    <a:pt x="554704" y="469265"/>
                  </a:lnTo>
                  <a:close/>
                </a:path>
                <a:path w="1595754" h="908685">
                  <a:moveTo>
                    <a:pt x="902060" y="310515"/>
                  </a:moveTo>
                  <a:lnTo>
                    <a:pt x="887560" y="310515"/>
                  </a:lnTo>
                  <a:lnTo>
                    <a:pt x="872804" y="311785"/>
                  </a:lnTo>
                  <a:lnTo>
                    <a:pt x="833107" y="335915"/>
                  </a:lnTo>
                  <a:lnTo>
                    <a:pt x="816793" y="377825"/>
                  </a:lnTo>
                  <a:lnTo>
                    <a:pt x="817405" y="390525"/>
                  </a:lnTo>
                  <a:lnTo>
                    <a:pt x="817466" y="391795"/>
                  </a:lnTo>
                  <a:lnTo>
                    <a:pt x="829132" y="429895"/>
                  </a:lnTo>
                  <a:lnTo>
                    <a:pt x="861525" y="470535"/>
                  </a:lnTo>
                  <a:lnTo>
                    <a:pt x="903882" y="484505"/>
                  </a:lnTo>
                  <a:lnTo>
                    <a:pt x="918914" y="481965"/>
                  </a:lnTo>
                  <a:lnTo>
                    <a:pt x="934326" y="475615"/>
                  </a:lnTo>
                  <a:lnTo>
                    <a:pt x="948085" y="467995"/>
                  </a:lnTo>
                  <a:lnTo>
                    <a:pt x="957715" y="459105"/>
                  </a:lnTo>
                  <a:lnTo>
                    <a:pt x="904627" y="459105"/>
                  </a:lnTo>
                  <a:lnTo>
                    <a:pt x="895407" y="457835"/>
                  </a:lnTo>
                  <a:lnTo>
                    <a:pt x="862181" y="429895"/>
                  </a:lnTo>
                  <a:lnTo>
                    <a:pt x="845496" y="390525"/>
                  </a:lnTo>
                  <a:lnTo>
                    <a:pt x="844043" y="379095"/>
                  </a:lnTo>
                  <a:lnTo>
                    <a:pt x="844731" y="370205"/>
                  </a:lnTo>
                  <a:lnTo>
                    <a:pt x="844829" y="368935"/>
                  </a:lnTo>
                  <a:lnTo>
                    <a:pt x="877958" y="335915"/>
                  </a:lnTo>
                  <a:lnTo>
                    <a:pt x="887336" y="334645"/>
                  </a:lnTo>
                  <a:lnTo>
                    <a:pt x="943050" y="334645"/>
                  </a:lnTo>
                  <a:lnTo>
                    <a:pt x="942051" y="333375"/>
                  </a:lnTo>
                  <a:lnTo>
                    <a:pt x="929804" y="323215"/>
                  </a:lnTo>
                  <a:lnTo>
                    <a:pt x="916304" y="315595"/>
                  </a:lnTo>
                  <a:lnTo>
                    <a:pt x="902060" y="310515"/>
                  </a:lnTo>
                  <a:close/>
                </a:path>
                <a:path w="1595754" h="908685">
                  <a:moveTo>
                    <a:pt x="715111" y="391795"/>
                  </a:moveTo>
                  <a:lnTo>
                    <a:pt x="609853" y="443865"/>
                  </a:lnTo>
                  <a:lnTo>
                    <a:pt x="619912" y="464185"/>
                  </a:lnTo>
                  <a:lnTo>
                    <a:pt x="694905" y="427355"/>
                  </a:lnTo>
                  <a:lnTo>
                    <a:pt x="720845" y="427355"/>
                  </a:lnTo>
                  <a:lnTo>
                    <a:pt x="723811" y="409575"/>
                  </a:lnTo>
                  <a:lnTo>
                    <a:pt x="715111" y="391795"/>
                  </a:lnTo>
                  <a:close/>
                </a:path>
                <a:path w="1595754" h="908685">
                  <a:moveTo>
                    <a:pt x="943050" y="334645"/>
                  </a:moveTo>
                  <a:lnTo>
                    <a:pt x="887336" y="334645"/>
                  </a:lnTo>
                  <a:lnTo>
                    <a:pt x="896447" y="335915"/>
                  </a:lnTo>
                  <a:lnTo>
                    <a:pt x="905294" y="339725"/>
                  </a:lnTo>
                  <a:lnTo>
                    <a:pt x="936815" y="377825"/>
                  </a:lnTo>
                  <a:lnTo>
                    <a:pt x="947729" y="414655"/>
                  </a:lnTo>
                  <a:lnTo>
                    <a:pt x="946962" y="424815"/>
                  </a:lnTo>
                  <a:lnTo>
                    <a:pt x="914095" y="457835"/>
                  </a:lnTo>
                  <a:lnTo>
                    <a:pt x="904627" y="459105"/>
                  </a:lnTo>
                  <a:lnTo>
                    <a:pt x="957715" y="459105"/>
                  </a:lnTo>
                  <a:lnTo>
                    <a:pt x="959091" y="457835"/>
                  </a:lnTo>
                  <a:lnTo>
                    <a:pt x="967344" y="445135"/>
                  </a:lnTo>
                  <a:lnTo>
                    <a:pt x="972845" y="432435"/>
                  </a:lnTo>
                  <a:lnTo>
                    <a:pt x="975309" y="417195"/>
                  </a:lnTo>
                  <a:lnTo>
                    <a:pt x="974455" y="400685"/>
                  </a:lnTo>
                  <a:lnTo>
                    <a:pt x="970280" y="382905"/>
                  </a:lnTo>
                  <a:lnTo>
                    <a:pt x="962786" y="365125"/>
                  </a:lnTo>
                  <a:lnTo>
                    <a:pt x="953045" y="347345"/>
                  </a:lnTo>
                  <a:lnTo>
                    <a:pt x="943050" y="334645"/>
                  </a:lnTo>
                  <a:close/>
                </a:path>
                <a:path w="1595754" h="908685">
                  <a:moveTo>
                    <a:pt x="978090" y="264795"/>
                  </a:moveTo>
                  <a:lnTo>
                    <a:pt x="952906" y="277495"/>
                  </a:lnTo>
                  <a:lnTo>
                    <a:pt x="1025410" y="426085"/>
                  </a:lnTo>
                  <a:lnTo>
                    <a:pt x="1050594" y="414655"/>
                  </a:lnTo>
                  <a:lnTo>
                    <a:pt x="996454" y="302895"/>
                  </a:lnTo>
                  <a:lnTo>
                    <a:pt x="999383" y="296545"/>
                  </a:lnTo>
                  <a:lnTo>
                    <a:pt x="1002552" y="290195"/>
                  </a:lnTo>
                  <a:lnTo>
                    <a:pt x="1005961" y="285115"/>
                  </a:lnTo>
                  <a:lnTo>
                    <a:pt x="1008699" y="281305"/>
                  </a:lnTo>
                  <a:lnTo>
                    <a:pt x="986142" y="281305"/>
                  </a:lnTo>
                  <a:lnTo>
                    <a:pt x="978090" y="264795"/>
                  </a:lnTo>
                  <a:close/>
                </a:path>
                <a:path w="1595754" h="908685">
                  <a:moveTo>
                    <a:pt x="1089583" y="260985"/>
                  </a:moveTo>
                  <a:lnTo>
                    <a:pt x="1047419" y="260985"/>
                  </a:lnTo>
                  <a:lnTo>
                    <a:pt x="1051623" y="262255"/>
                  </a:lnTo>
                  <a:lnTo>
                    <a:pt x="1055496" y="266065"/>
                  </a:lnTo>
                  <a:lnTo>
                    <a:pt x="1117828" y="381635"/>
                  </a:lnTo>
                  <a:lnTo>
                    <a:pt x="1142999" y="370205"/>
                  </a:lnTo>
                  <a:lnTo>
                    <a:pt x="1095946" y="272415"/>
                  </a:lnTo>
                  <a:lnTo>
                    <a:pt x="1089583" y="260985"/>
                  </a:lnTo>
                  <a:close/>
                </a:path>
                <a:path w="1595754" h="908685">
                  <a:moveTo>
                    <a:pt x="743000" y="315595"/>
                  </a:moveTo>
                  <a:lnTo>
                    <a:pt x="714336" y="329565"/>
                  </a:lnTo>
                  <a:lnTo>
                    <a:pt x="726998" y="354965"/>
                  </a:lnTo>
                  <a:lnTo>
                    <a:pt x="755662" y="342265"/>
                  </a:lnTo>
                  <a:lnTo>
                    <a:pt x="743000" y="315595"/>
                  </a:lnTo>
                  <a:close/>
                </a:path>
                <a:path w="1595754" h="908685">
                  <a:moveTo>
                    <a:pt x="1198460" y="160655"/>
                  </a:moveTo>
                  <a:lnTo>
                    <a:pt x="1149345" y="178435"/>
                  </a:lnTo>
                  <a:lnTo>
                    <a:pt x="1123822" y="215265"/>
                  </a:lnTo>
                  <a:lnTo>
                    <a:pt x="1121137" y="231775"/>
                  </a:lnTo>
                  <a:lnTo>
                    <a:pt x="1121655" y="245745"/>
                  </a:lnTo>
                  <a:lnTo>
                    <a:pt x="1121749" y="248285"/>
                  </a:lnTo>
                  <a:lnTo>
                    <a:pt x="1142583" y="300355"/>
                  </a:lnTo>
                  <a:lnTo>
                    <a:pt x="1180376" y="330835"/>
                  </a:lnTo>
                  <a:lnTo>
                    <a:pt x="1195528" y="334645"/>
                  </a:lnTo>
                  <a:lnTo>
                    <a:pt x="1211457" y="334645"/>
                  </a:lnTo>
                  <a:lnTo>
                    <a:pt x="1228166" y="330835"/>
                  </a:lnTo>
                  <a:lnTo>
                    <a:pt x="1245654" y="324485"/>
                  </a:lnTo>
                  <a:lnTo>
                    <a:pt x="1251724" y="320675"/>
                  </a:lnTo>
                  <a:lnTo>
                    <a:pt x="1256576" y="318135"/>
                  </a:lnTo>
                  <a:lnTo>
                    <a:pt x="1263827" y="313055"/>
                  </a:lnTo>
                  <a:lnTo>
                    <a:pt x="1267777" y="310515"/>
                  </a:lnTo>
                  <a:lnTo>
                    <a:pt x="1269195" y="309245"/>
                  </a:lnTo>
                  <a:lnTo>
                    <a:pt x="1201883" y="309245"/>
                  </a:lnTo>
                  <a:lnTo>
                    <a:pt x="1191767" y="306705"/>
                  </a:lnTo>
                  <a:lnTo>
                    <a:pt x="1182309" y="301625"/>
                  </a:lnTo>
                  <a:lnTo>
                    <a:pt x="1173745" y="294005"/>
                  </a:lnTo>
                  <a:lnTo>
                    <a:pt x="1166073" y="283845"/>
                  </a:lnTo>
                  <a:lnTo>
                    <a:pt x="1159294" y="272415"/>
                  </a:lnTo>
                  <a:lnTo>
                    <a:pt x="1199162" y="253365"/>
                  </a:lnTo>
                  <a:lnTo>
                    <a:pt x="1149946" y="253365"/>
                  </a:lnTo>
                  <a:lnTo>
                    <a:pt x="1147406" y="247015"/>
                  </a:lnTo>
                  <a:lnTo>
                    <a:pt x="1145971" y="240665"/>
                  </a:lnTo>
                  <a:lnTo>
                    <a:pt x="1145273" y="229235"/>
                  </a:lnTo>
                  <a:lnTo>
                    <a:pt x="1146009" y="222885"/>
                  </a:lnTo>
                  <a:lnTo>
                    <a:pt x="1147864" y="217805"/>
                  </a:lnTo>
                  <a:lnTo>
                    <a:pt x="1149845" y="211455"/>
                  </a:lnTo>
                  <a:lnTo>
                    <a:pt x="1184973" y="186055"/>
                  </a:lnTo>
                  <a:lnTo>
                    <a:pt x="1242391" y="186055"/>
                  </a:lnTo>
                  <a:lnTo>
                    <a:pt x="1237348" y="180975"/>
                  </a:lnTo>
                  <a:lnTo>
                    <a:pt x="1232085" y="175895"/>
                  </a:lnTo>
                  <a:lnTo>
                    <a:pt x="1226585" y="172085"/>
                  </a:lnTo>
                  <a:lnTo>
                    <a:pt x="1220846" y="168275"/>
                  </a:lnTo>
                  <a:lnTo>
                    <a:pt x="1214869" y="165735"/>
                  </a:lnTo>
                  <a:lnTo>
                    <a:pt x="1206741" y="161925"/>
                  </a:lnTo>
                  <a:lnTo>
                    <a:pt x="1198460" y="160655"/>
                  </a:lnTo>
                  <a:close/>
                </a:path>
                <a:path w="1595754" h="908685">
                  <a:moveTo>
                    <a:pt x="1277404" y="259715"/>
                  </a:moveTo>
                  <a:lnTo>
                    <a:pt x="1275930" y="259715"/>
                  </a:lnTo>
                  <a:lnTo>
                    <a:pt x="1274698" y="262255"/>
                  </a:lnTo>
                  <a:lnTo>
                    <a:pt x="1272997" y="266065"/>
                  </a:lnTo>
                  <a:lnTo>
                    <a:pt x="1268602" y="272415"/>
                  </a:lnTo>
                  <a:lnTo>
                    <a:pt x="1265720" y="276225"/>
                  </a:lnTo>
                  <a:lnTo>
                    <a:pt x="1262164" y="281305"/>
                  </a:lnTo>
                  <a:lnTo>
                    <a:pt x="1258836" y="285115"/>
                  </a:lnTo>
                  <a:lnTo>
                    <a:pt x="1254810" y="288925"/>
                  </a:lnTo>
                  <a:lnTo>
                    <a:pt x="1245400" y="296545"/>
                  </a:lnTo>
                  <a:lnTo>
                    <a:pt x="1240281" y="299085"/>
                  </a:lnTo>
                  <a:lnTo>
                    <a:pt x="1234744" y="302895"/>
                  </a:lnTo>
                  <a:lnTo>
                    <a:pt x="1223371" y="306705"/>
                  </a:lnTo>
                  <a:lnTo>
                    <a:pt x="1212418" y="309245"/>
                  </a:lnTo>
                  <a:lnTo>
                    <a:pt x="1269195" y="309245"/>
                  </a:lnTo>
                  <a:lnTo>
                    <a:pt x="1272031" y="306705"/>
                  </a:lnTo>
                  <a:lnTo>
                    <a:pt x="1275041" y="304165"/>
                  </a:lnTo>
                  <a:lnTo>
                    <a:pt x="1278305" y="300355"/>
                  </a:lnTo>
                  <a:lnTo>
                    <a:pt x="1290713" y="286385"/>
                  </a:lnTo>
                  <a:lnTo>
                    <a:pt x="1277404" y="259715"/>
                  </a:lnTo>
                  <a:close/>
                </a:path>
                <a:path w="1595754" h="908685">
                  <a:moveTo>
                    <a:pt x="1053163" y="233045"/>
                  </a:moveTo>
                  <a:lnTo>
                    <a:pt x="1042923" y="233045"/>
                  </a:lnTo>
                  <a:lnTo>
                    <a:pt x="1032360" y="234315"/>
                  </a:lnTo>
                  <a:lnTo>
                    <a:pt x="996840" y="260985"/>
                  </a:lnTo>
                  <a:lnTo>
                    <a:pt x="986142" y="281305"/>
                  </a:lnTo>
                  <a:lnTo>
                    <a:pt x="1008699" y="281305"/>
                  </a:lnTo>
                  <a:lnTo>
                    <a:pt x="1009611" y="280035"/>
                  </a:lnTo>
                  <a:lnTo>
                    <a:pt x="1014641" y="273685"/>
                  </a:lnTo>
                  <a:lnTo>
                    <a:pt x="1020279" y="268605"/>
                  </a:lnTo>
                  <a:lnTo>
                    <a:pt x="1032878" y="262255"/>
                  </a:lnTo>
                  <a:lnTo>
                    <a:pt x="1038313" y="260985"/>
                  </a:lnTo>
                  <a:lnTo>
                    <a:pt x="1089583" y="260985"/>
                  </a:lnTo>
                  <a:lnTo>
                    <a:pt x="1088876" y="259715"/>
                  </a:lnTo>
                  <a:lnTo>
                    <a:pt x="1081041" y="249555"/>
                  </a:lnTo>
                  <a:lnTo>
                    <a:pt x="1072441" y="241935"/>
                  </a:lnTo>
                  <a:lnTo>
                    <a:pt x="1063078" y="236855"/>
                  </a:lnTo>
                  <a:lnTo>
                    <a:pt x="1053163" y="233045"/>
                  </a:lnTo>
                  <a:close/>
                </a:path>
                <a:path w="1595754" h="908685">
                  <a:moveTo>
                    <a:pt x="1242391" y="186055"/>
                  </a:moveTo>
                  <a:lnTo>
                    <a:pt x="1196073" y="186055"/>
                  </a:lnTo>
                  <a:lnTo>
                    <a:pt x="1201229" y="187325"/>
                  </a:lnTo>
                  <a:lnTo>
                    <a:pt x="1210309" y="191135"/>
                  </a:lnTo>
                  <a:lnTo>
                    <a:pt x="1214373" y="194945"/>
                  </a:lnTo>
                  <a:lnTo>
                    <a:pt x="1221993" y="202565"/>
                  </a:lnTo>
                  <a:lnTo>
                    <a:pt x="1225638" y="207645"/>
                  </a:lnTo>
                  <a:lnTo>
                    <a:pt x="1229105" y="215265"/>
                  </a:lnTo>
                  <a:lnTo>
                    <a:pt x="1149946" y="253365"/>
                  </a:lnTo>
                  <a:lnTo>
                    <a:pt x="1199162" y="253365"/>
                  </a:lnTo>
                  <a:lnTo>
                    <a:pt x="1262951" y="222885"/>
                  </a:lnTo>
                  <a:lnTo>
                    <a:pt x="1256334" y="208915"/>
                  </a:lnTo>
                  <a:lnTo>
                    <a:pt x="1251884" y="200025"/>
                  </a:lnTo>
                  <a:lnTo>
                    <a:pt x="1247236" y="192405"/>
                  </a:lnTo>
                  <a:lnTo>
                    <a:pt x="1242391" y="186055"/>
                  </a:lnTo>
                  <a:close/>
                </a:path>
                <a:path w="1595754" h="908685">
                  <a:moveTo>
                    <a:pt x="1460562" y="79883"/>
                  </a:moveTo>
                  <a:lnTo>
                    <a:pt x="1413471" y="79883"/>
                  </a:lnTo>
                  <a:lnTo>
                    <a:pt x="1416515" y="80241"/>
                  </a:lnTo>
                  <a:lnTo>
                    <a:pt x="1416274" y="80241"/>
                  </a:lnTo>
                  <a:lnTo>
                    <a:pt x="1441157" y="102908"/>
                  </a:lnTo>
                  <a:lnTo>
                    <a:pt x="1431711" y="108234"/>
                  </a:lnTo>
                  <a:lnTo>
                    <a:pt x="1422668" y="113544"/>
                  </a:lnTo>
                  <a:lnTo>
                    <a:pt x="1385207" y="140633"/>
                  </a:lnTo>
                  <a:lnTo>
                    <a:pt x="1367561" y="173888"/>
                  </a:lnTo>
                  <a:lnTo>
                    <a:pt x="1367572" y="181724"/>
                  </a:lnTo>
                  <a:lnTo>
                    <a:pt x="1368433" y="187921"/>
                  </a:lnTo>
                  <a:lnTo>
                    <a:pt x="1368491" y="188341"/>
                  </a:lnTo>
                  <a:lnTo>
                    <a:pt x="1392021" y="225704"/>
                  </a:lnTo>
                  <a:lnTo>
                    <a:pt x="1416367" y="234442"/>
                  </a:lnTo>
                  <a:lnTo>
                    <a:pt x="1429689" y="233718"/>
                  </a:lnTo>
                  <a:lnTo>
                    <a:pt x="1465821" y="211569"/>
                  </a:lnTo>
                  <a:lnTo>
                    <a:pt x="1469161" y="207086"/>
                  </a:lnTo>
                  <a:lnTo>
                    <a:pt x="1469886" y="206145"/>
                  </a:lnTo>
                  <a:lnTo>
                    <a:pt x="1421096" y="206145"/>
                  </a:lnTo>
                  <a:lnTo>
                    <a:pt x="1415668" y="205232"/>
                  </a:lnTo>
                  <a:lnTo>
                    <a:pt x="1408722" y="203200"/>
                  </a:lnTo>
                  <a:lnTo>
                    <a:pt x="1403184" y="197891"/>
                  </a:lnTo>
                  <a:lnTo>
                    <a:pt x="1395348" y="181724"/>
                  </a:lnTo>
                  <a:lnTo>
                    <a:pt x="1394663" y="174752"/>
                  </a:lnTo>
                  <a:lnTo>
                    <a:pt x="1399311" y="162026"/>
                  </a:lnTo>
                  <a:lnTo>
                    <a:pt x="1445171" y="126428"/>
                  </a:lnTo>
                  <a:lnTo>
                    <a:pt x="1450898" y="122999"/>
                  </a:lnTo>
                  <a:lnTo>
                    <a:pt x="1481828" y="122999"/>
                  </a:lnTo>
                  <a:lnTo>
                    <a:pt x="1464322" y="86880"/>
                  </a:lnTo>
                  <a:lnTo>
                    <a:pt x="1460793" y="80241"/>
                  </a:lnTo>
                  <a:lnTo>
                    <a:pt x="1460562" y="79883"/>
                  </a:lnTo>
                  <a:close/>
                </a:path>
                <a:path w="1595754" h="908685">
                  <a:moveTo>
                    <a:pt x="1481828" y="122999"/>
                  </a:moveTo>
                  <a:lnTo>
                    <a:pt x="1450898" y="122999"/>
                  </a:lnTo>
                  <a:lnTo>
                    <a:pt x="1471015" y="164515"/>
                  </a:lnTo>
                  <a:lnTo>
                    <a:pt x="1467815" y="172237"/>
                  </a:lnTo>
                  <a:lnTo>
                    <a:pt x="1440014" y="201536"/>
                  </a:lnTo>
                  <a:lnTo>
                    <a:pt x="1421096" y="206145"/>
                  </a:lnTo>
                  <a:lnTo>
                    <a:pt x="1469886" y="206145"/>
                  </a:lnTo>
                  <a:lnTo>
                    <a:pt x="1471599" y="203923"/>
                  </a:lnTo>
                  <a:lnTo>
                    <a:pt x="1473873" y="200152"/>
                  </a:lnTo>
                  <a:lnTo>
                    <a:pt x="1478114" y="191376"/>
                  </a:lnTo>
                  <a:lnTo>
                    <a:pt x="1479829" y="187921"/>
                  </a:lnTo>
                  <a:lnTo>
                    <a:pt x="1481150" y="185407"/>
                  </a:lnTo>
                  <a:lnTo>
                    <a:pt x="1512075" y="185407"/>
                  </a:lnTo>
                  <a:lnTo>
                    <a:pt x="1481828" y="122999"/>
                  </a:lnTo>
                  <a:close/>
                </a:path>
                <a:path w="1595754" h="908685">
                  <a:moveTo>
                    <a:pt x="1512075" y="185407"/>
                  </a:moveTo>
                  <a:lnTo>
                    <a:pt x="1481150" y="185407"/>
                  </a:lnTo>
                  <a:lnTo>
                    <a:pt x="1488871" y="201345"/>
                  </a:lnTo>
                  <a:lnTo>
                    <a:pt x="1513916" y="189204"/>
                  </a:lnTo>
                  <a:lnTo>
                    <a:pt x="1512075" y="185407"/>
                  </a:lnTo>
                  <a:close/>
                </a:path>
                <a:path w="1595754" h="908685">
                  <a:moveTo>
                    <a:pt x="1421180" y="53492"/>
                  </a:moveTo>
                  <a:lnTo>
                    <a:pt x="1412241" y="53682"/>
                  </a:lnTo>
                  <a:lnTo>
                    <a:pt x="1413324" y="53682"/>
                  </a:lnTo>
                  <a:lnTo>
                    <a:pt x="1405597" y="55473"/>
                  </a:lnTo>
                  <a:lnTo>
                    <a:pt x="1365954" y="72456"/>
                  </a:lnTo>
                  <a:lnTo>
                    <a:pt x="1336090" y="94615"/>
                  </a:lnTo>
                  <a:lnTo>
                    <a:pt x="1348485" y="120205"/>
                  </a:lnTo>
                  <a:lnTo>
                    <a:pt x="1349959" y="119481"/>
                  </a:lnTo>
                  <a:lnTo>
                    <a:pt x="1354724" y="114295"/>
                  </a:lnTo>
                  <a:lnTo>
                    <a:pt x="1359630" y="109402"/>
                  </a:lnTo>
                  <a:lnTo>
                    <a:pt x="1394002" y="85572"/>
                  </a:lnTo>
                  <a:lnTo>
                    <a:pt x="1408555" y="80530"/>
                  </a:lnTo>
                  <a:lnTo>
                    <a:pt x="1408019" y="80530"/>
                  </a:lnTo>
                  <a:lnTo>
                    <a:pt x="1413471" y="79883"/>
                  </a:lnTo>
                  <a:lnTo>
                    <a:pt x="1460562" y="79883"/>
                  </a:lnTo>
                  <a:lnTo>
                    <a:pt x="1457023" y="74382"/>
                  </a:lnTo>
                  <a:lnTo>
                    <a:pt x="1453010" y="69301"/>
                  </a:lnTo>
                  <a:lnTo>
                    <a:pt x="1448752" y="64998"/>
                  </a:lnTo>
                  <a:lnTo>
                    <a:pt x="1442910" y="59778"/>
                  </a:lnTo>
                  <a:lnTo>
                    <a:pt x="1436281" y="56426"/>
                  </a:lnTo>
                  <a:lnTo>
                    <a:pt x="1421180" y="53492"/>
                  </a:lnTo>
                  <a:close/>
                </a:path>
                <a:path w="1595754" h="908685">
                  <a:moveTo>
                    <a:pt x="1523136" y="0"/>
                  </a:moveTo>
                  <a:lnTo>
                    <a:pt x="1491119" y="15519"/>
                  </a:lnTo>
                  <a:lnTo>
                    <a:pt x="1509531" y="53492"/>
                  </a:lnTo>
                  <a:lnTo>
                    <a:pt x="1509623" y="53682"/>
                  </a:lnTo>
                  <a:lnTo>
                    <a:pt x="1541627" y="38176"/>
                  </a:lnTo>
                  <a:lnTo>
                    <a:pt x="1523136" y="0"/>
                  </a:lnTo>
                  <a:close/>
                </a:path>
                <a:path w="1595754" h="908685">
                  <a:moveTo>
                    <a:pt x="1577136" y="111429"/>
                  </a:moveTo>
                  <a:lnTo>
                    <a:pt x="1545132" y="126936"/>
                  </a:lnTo>
                  <a:lnTo>
                    <a:pt x="1563623" y="165112"/>
                  </a:lnTo>
                  <a:lnTo>
                    <a:pt x="1595640" y="149593"/>
                  </a:lnTo>
                  <a:lnTo>
                    <a:pt x="1577136" y="111429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48495" y="4659799"/>
              <a:ext cx="3616307" cy="207485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94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315"/>
              </a:spcBef>
            </a:pPr>
            <a:r>
              <a:rPr dirty="0">
                <a:latin typeface="Tahoma"/>
                <a:cs typeface="Tahoma"/>
              </a:rPr>
              <a:t>Liberare</a:t>
            </a:r>
            <a:r>
              <a:rPr spc="-85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le</a:t>
            </a:r>
            <a:r>
              <a:rPr spc="-65" dirty="0">
                <a:latin typeface="Tahoma"/>
                <a:cs typeface="Tahoma"/>
              </a:rPr>
              <a:t> </a:t>
            </a:r>
            <a:r>
              <a:rPr spc="-10" dirty="0">
                <a:latin typeface="Tahoma"/>
                <a:cs typeface="Tahoma"/>
              </a:rPr>
              <a:t>emozioni</a:t>
            </a:r>
          </a:p>
        </p:txBody>
      </p:sp>
      <p:sp>
        <p:nvSpPr>
          <p:cNvPr id="4" name="object 4"/>
          <p:cNvSpPr/>
          <p:nvPr/>
        </p:nvSpPr>
        <p:spPr>
          <a:xfrm>
            <a:off x="685800" y="1905000"/>
            <a:ext cx="7772400" cy="4114800"/>
          </a:xfrm>
          <a:custGeom>
            <a:avLst/>
            <a:gdLst/>
            <a:ahLst/>
            <a:cxnLst/>
            <a:rect l="l" t="t" r="r" b="b"/>
            <a:pathLst>
              <a:path w="7772400" h="4114800">
                <a:moveTo>
                  <a:pt x="7772400" y="0"/>
                </a:moveTo>
                <a:lnTo>
                  <a:pt x="0" y="0"/>
                </a:lnTo>
                <a:lnTo>
                  <a:pt x="0" y="4114800"/>
                </a:lnTo>
                <a:lnTo>
                  <a:pt x="7772400" y="4114800"/>
                </a:lnTo>
                <a:lnTo>
                  <a:pt x="777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764541" y="1962404"/>
            <a:ext cx="7541260" cy="379206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474345">
              <a:lnSpc>
                <a:spcPts val="3030"/>
              </a:lnSpc>
              <a:spcBef>
                <a:spcPts val="470"/>
              </a:spcBef>
            </a:pPr>
            <a:r>
              <a:rPr dirty="0"/>
              <a:t>Liberate</a:t>
            </a:r>
            <a:r>
              <a:rPr spc="-50" dirty="0"/>
              <a:t> </a:t>
            </a:r>
            <a:r>
              <a:rPr dirty="0"/>
              <a:t>le</a:t>
            </a:r>
            <a:r>
              <a:rPr spc="-55" dirty="0"/>
              <a:t> </a:t>
            </a:r>
            <a:r>
              <a:rPr dirty="0"/>
              <a:t>emozioni,</a:t>
            </a:r>
            <a:r>
              <a:rPr spc="-55" dirty="0"/>
              <a:t> </a:t>
            </a:r>
            <a:r>
              <a:rPr dirty="0"/>
              <a:t>si</a:t>
            </a:r>
            <a:r>
              <a:rPr spc="-55" dirty="0"/>
              <a:t> </a:t>
            </a:r>
            <a:r>
              <a:rPr dirty="0"/>
              <a:t>può</a:t>
            </a:r>
            <a:r>
              <a:rPr spc="-55" dirty="0"/>
              <a:t> </a:t>
            </a:r>
            <a:r>
              <a:rPr dirty="0"/>
              <a:t>indossare</a:t>
            </a:r>
            <a:r>
              <a:rPr spc="-35" dirty="0"/>
              <a:t> </a:t>
            </a:r>
            <a:r>
              <a:rPr dirty="0"/>
              <a:t>gli</a:t>
            </a:r>
            <a:r>
              <a:rPr spc="-65" dirty="0"/>
              <a:t> </a:t>
            </a:r>
            <a:r>
              <a:rPr spc="-10" dirty="0"/>
              <a:t>altri cappelli.</a:t>
            </a:r>
          </a:p>
          <a:p>
            <a:pPr marL="12700" marR="1507490">
              <a:lnSpc>
                <a:spcPts val="3030"/>
              </a:lnSpc>
              <a:spcBef>
                <a:spcPts val="660"/>
              </a:spcBef>
            </a:pPr>
            <a:r>
              <a:rPr dirty="0"/>
              <a:t>Il</a:t>
            </a:r>
            <a:r>
              <a:rPr spc="-60" dirty="0"/>
              <a:t> </a:t>
            </a:r>
            <a:r>
              <a:rPr dirty="0"/>
              <a:t>cappello</a:t>
            </a:r>
            <a:r>
              <a:rPr spc="-60" dirty="0"/>
              <a:t> </a:t>
            </a:r>
            <a:r>
              <a:rPr dirty="0"/>
              <a:t>rosso</a:t>
            </a:r>
            <a:r>
              <a:rPr spc="-45" dirty="0"/>
              <a:t> </a:t>
            </a:r>
            <a:r>
              <a:rPr dirty="0"/>
              <a:t>autorizza</a:t>
            </a:r>
            <a:r>
              <a:rPr spc="-35" dirty="0"/>
              <a:t> </a:t>
            </a:r>
            <a:r>
              <a:rPr dirty="0"/>
              <a:t>a</a:t>
            </a:r>
            <a:r>
              <a:rPr spc="-55" dirty="0"/>
              <a:t> </a:t>
            </a:r>
            <a:r>
              <a:rPr dirty="0"/>
              <a:t>liberare</a:t>
            </a:r>
            <a:r>
              <a:rPr spc="-35" dirty="0"/>
              <a:t> </a:t>
            </a:r>
            <a:r>
              <a:rPr spc="-25" dirty="0"/>
              <a:t>le </a:t>
            </a:r>
            <a:r>
              <a:rPr spc="-10" dirty="0"/>
              <a:t>emozioni.</a:t>
            </a:r>
          </a:p>
          <a:p>
            <a:pPr marL="12700" marR="34925">
              <a:lnSpc>
                <a:spcPts val="3030"/>
              </a:lnSpc>
              <a:spcBef>
                <a:spcPts val="665"/>
              </a:spcBef>
            </a:pPr>
            <a:r>
              <a:rPr dirty="0"/>
              <a:t>Emozioni</a:t>
            </a:r>
            <a:r>
              <a:rPr spc="-85" dirty="0"/>
              <a:t> </a:t>
            </a:r>
            <a:r>
              <a:rPr dirty="0"/>
              <a:t>liberate</a:t>
            </a:r>
            <a:r>
              <a:rPr spc="-70" dirty="0"/>
              <a:t> </a:t>
            </a:r>
            <a:r>
              <a:rPr dirty="0"/>
              <a:t>in</a:t>
            </a:r>
            <a:r>
              <a:rPr spc="-80" dirty="0"/>
              <a:t> </a:t>
            </a:r>
            <a:r>
              <a:rPr dirty="0"/>
              <a:t>modo</a:t>
            </a:r>
            <a:r>
              <a:rPr spc="-80" dirty="0"/>
              <a:t> </a:t>
            </a:r>
            <a:r>
              <a:rPr dirty="0"/>
              <a:t>incontrollato</a:t>
            </a:r>
            <a:r>
              <a:rPr spc="-60" dirty="0"/>
              <a:t> </a:t>
            </a:r>
            <a:r>
              <a:rPr spc="-10" dirty="0"/>
              <a:t>possono </a:t>
            </a:r>
            <a:r>
              <a:rPr dirty="0"/>
              <a:t>ferire</a:t>
            </a:r>
            <a:r>
              <a:rPr spc="-35" dirty="0"/>
              <a:t> </a:t>
            </a:r>
            <a:r>
              <a:rPr dirty="0"/>
              <a:t>e</a:t>
            </a:r>
            <a:r>
              <a:rPr spc="-60" dirty="0"/>
              <a:t> </a:t>
            </a:r>
            <a:r>
              <a:rPr dirty="0"/>
              <a:t>creare</a:t>
            </a:r>
            <a:r>
              <a:rPr spc="-30" dirty="0"/>
              <a:t> </a:t>
            </a:r>
            <a:r>
              <a:rPr spc="-10" dirty="0"/>
              <a:t>tensioni.</a:t>
            </a:r>
          </a:p>
          <a:p>
            <a:pPr marL="12700" marR="5080">
              <a:lnSpc>
                <a:spcPts val="3030"/>
              </a:lnSpc>
              <a:spcBef>
                <a:spcPts val="660"/>
              </a:spcBef>
            </a:pPr>
            <a:r>
              <a:rPr dirty="0"/>
              <a:t>Il</a:t>
            </a:r>
            <a:r>
              <a:rPr spc="-55" dirty="0"/>
              <a:t> </a:t>
            </a:r>
            <a:r>
              <a:rPr dirty="0"/>
              <a:t>cappello</a:t>
            </a:r>
            <a:r>
              <a:rPr spc="-55" dirty="0"/>
              <a:t> </a:t>
            </a:r>
            <a:r>
              <a:rPr dirty="0"/>
              <a:t>rosso</a:t>
            </a:r>
            <a:r>
              <a:rPr spc="-45" dirty="0"/>
              <a:t> </a:t>
            </a:r>
            <a:r>
              <a:rPr dirty="0"/>
              <a:t>autorizza</a:t>
            </a:r>
            <a:r>
              <a:rPr spc="-30" dirty="0"/>
              <a:t> </a:t>
            </a:r>
            <a:r>
              <a:rPr dirty="0"/>
              <a:t>a</a:t>
            </a:r>
            <a:r>
              <a:rPr spc="-45" dirty="0"/>
              <a:t> </a:t>
            </a:r>
            <a:r>
              <a:rPr dirty="0"/>
              <a:t>liberare</a:t>
            </a:r>
            <a:r>
              <a:rPr spc="-30" dirty="0"/>
              <a:t> </a:t>
            </a:r>
            <a:r>
              <a:rPr dirty="0"/>
              <a:t>le</a:t>
            </a:r>
            <a:r>
              <a:rPr spc="-55" dirty="0"/>
              <a:t> </a:t>
            </a:r>
            <a:r>
              <a:rPr spc="-10" dirty="0"/>
              <a:t>emozioni </a:t>
            </a:r>
            <a:r>
              <a:rPr dirty="0"/>
              <a:t>in</a:t>
            </a:r>
            <a:r>
              <a:rPr spc="-75" dirty="0"/>
              <a:t> </a:t>
            </a:r>
            <a:r>
              <a:rPr dirty="0"/>
              <a:t>modo</a:t>
            </a:r>
            <a:r>
              <a:rPr spc="-65" dirty="0"/>
              <a:t> </a:t>
            </a:r>
            <a:r>
              <a:rPr dirty="0"/>
              <a:t>controllato,</a:t>
            </a:r>
            <a:r>
              <a:rPr spc="-40" dirty="0"/>
              <a:t> </a:t>
            </a:r>
            <a:r>
              <a:rPr dirty="0"/>
              <a:t>come</a:t>
            </a:r>
            <a:r>
              <a:rPr spc="-80" dirty="0"/>
              <a:t> </a:t>
            </a:r>
            <a:r>
              <a:rPr dirty="0"/>
              <a:t>momento</a:t>
            </a:r>
            <a:r>
              <a:rPr spc="-65" dirty="0"/>
              <a:t> </a:t>
            </a:r>
            <a:r>
              <a:rPr dirty="0"/>
              <a:t>del</a:t>
            </a:r>
            <a:r>
              <a:rPr spc="-80" dirty="0"/>
              <a:t> </a:t>
            </a:r>
            <a:r>
              <a:rPr spc="-10" dirty="0"/>
              <a:t>gioco, </a:t>
            </a:r>
            <a:r>
              <a:rPr dirty="0"/>
              <a:t>non</a:t>
            </a:r>
            <a:r>
              <a:rPr spc="-60" dirty="0"/>
              <a:t> </a:t>
            </a:r>
            <a:r>
              <a:rPr dirty="0"/>
              <a:t>come</a:t>
            </a:r>
            <a:r>
              <a:rPr spc="-70" dirty="0"/>
              <a:t> </a:t>
            </a:r>
            <a:r>
              <a:rPr dirty="0"/>
              <a:t>scontro</a:t>
            </a:r>
            <a:r>
              <a:rPr spc="-45" dirty="0"/>
              <a:t> </a:t>
            </a:r>
            <a:r>
              <a:rPr spc="-10" dirty="0"/>
              <a:t>drammatico.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4132" rIns="0" bIns="0" rtlCol="0">
            <a:spAutoFit/>
          </a:bodyPr>
          <a:lstStyle/>
          <a:p>
            <a:pPr marL="260921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CC"/>
                </a:solidFill>
                <a:latin typeface="Tahoma"/>
                <a:cs typeface="Tahoma"/>
              </a:rPr>
              <a:t>Siamo</a:t>
            </a:r>
            <a:r>
              <a:rPr spc="-8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pc="-20" dirty="0">
                <a:solidFill>
                  <a:srgbClr val="FFFFCC"/>
                </a:solidFill>
                <a:latin typeface="Tahoma"/>
                <a:cs typeface="Tahoma"/>
              </a:rPr>
              <a:t>seri!</a:t>
            </a:r>
          </a:p>
        </p:txBody>
      </p:sp>
      <p:sp>
        <p:nvSpPr>
          <p:cNvPr id="4" name="object 4"/>
          <p:cNvSpPr/>
          <p:nvPr/>
        </p:nvSpPr>
        <p:spPr>
          <a:xfrm>
            <a:off x="685800" y="1981200"/>
            <a:ext cx="7772400" cy="4114800"/>
          </a:xfrm>
          <a:custGeom>
            <a:avLst/>
            <a:gdLst/>
            <a:ahLst/>
            <a:cxnLst/>
            <a:rect l="l" t="t" r="r" b="b"/>
            <a:pathLst>
              <a:path w="7772400" h="4114800">
                <a:moveTo>
                  <a:pt x="7772400" y="0"/>
                </a:moveTo>
                <a:lnTo>
                  <a:pt x="0" y="0"/>
                </a:lnTo>
                <a:lnTo>
                  <a:pt x="0" y="4114800"/>
                </a:lnTo>
                <a:lnTo>
                  <a:pt x="7772400" y="4114800"/>
                </a:lnTo>
                <a:lnTo>
                  <a:pt x="77724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0600" y="2279464"/>
            <a:ext cx="7162800" cy="3518271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2800" dirty="0">
                <a:latin typeface="Tahoma"/>
                <a:cs typeface="Tahoma"/>
              </a:rPr>
              <a:t>In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una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riunione</a:t>
            </a:r>
            <a:r>
              <a:rPr sz="2800" spc="-2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in</a:t>
            </a:r>
            <a:r>
              <a:rPr sz="2800" spc="-3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genere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non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è</a:t>
            </a:r>
            <a:r>
              <a:rPr sz="2800" spc="-3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permesso </a:t>
            </a:r>
            <a:r>
              <a:rPr sz="2800" dirty="0">
                <a:latin typeface="Tahoma"/>
                <a:cs typeface="Tahoma"/>
              </a:rPr>
              <a:t>esprimere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le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proprie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emozioni.</a:t>
            </a:r>
            <a:endParaRPr sz="2800" dirty="0">
              <a:latin typeface="Tahoma"/>
              <a:cs typeface="Tahoma"/>
            </a:endParaRPr>
          </a:p>
          <a:p>
            <a:pPr marL="12700" marR="142240">
              <a:lnSpc>
                <a:spcPts val="3460"/>
              </a:lnSpc>
              <a:spcBef>
                <a:spcPts val="760"/>
              </a:spcBef>
              <a:tabLst>
                <a:tab pos="572770" algn="l"/>
              </a:tabLst>
            </a:pPr>
            <a:r>
              <a:rPr sz="2800" dirty="0">
                <a:latin typeface="Tahoma"/>
                <a:cs typeface="Tahoma"/>
              </a:rPr>
              <a:t>Le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persone</a:t>
            </a:r>
            <a:r>
              <a:rPr sz="2800" spc="-3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nascondono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le</a:t>
            </a:r>
            <a:r>
              <a:rPr sz="2800" spc="-2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emozioni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sotto </a:t>
            </a:r>
            <a:r>
              <a:rPr sz="2800" spc="-25" dirty="0">
                <a:latin typeface="Tahoma"/>
                <a:cs typeface="Tahoma"/>
              </a:rPr>
              <a:t>la</a:t>
            </a:r>
            <a:r>
              <a:rPr lang="it-IT" sz="2800" dirty="0">
                <a:latin typeface="Tahoma"/>
                <a:cs typeface="Tahoma"/>
              </a:rPr>
              <a:t> </a:t>
            </a:r>
            <a:r>
              <a:rPr sz="2800" dirty="0" err="1">
                <a:latin typeface="Tahoma"/>
                <a:cs typeface="Tahoma"/>
              </a:rPr>
              <a:t>logica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ed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è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più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difficile</a:t>
            </a:r>
            <a:r>
              <a:rPr sz="2800" spc="-3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capirsi.</a:t>
            </a:r>
            <a:endParaRPr sz="2800" dirty="0">
              <a:latin typeface="Tahoma"/>
              <a:cs typeface="Tahoma"/>
            </a:endParaRPr>
          </a:p>
          <a:p>
            <a:pPr marL="12700" marR="103505">
              <a:lnSpc>
                <a:spcPts val="3460"/>
              </a:lnSpc>
              <a:spcBef>
                <a:spcPts val="760"/>
              </a:spcBef>
            </a:pPr>
            <a:r>
              <a:rPr sz="2800" dirty="0">
                <a:latin typeface="Tahoma"/>
                <a:cs typeface="Tahoma"/>
              </a:rPr>
              <a:t>Il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cappello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rosso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permette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di</a:t>
            </a:r>
            <a:r>
              <a:rPr sz="2800" spc="-3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esprimere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spc="-25" dirty="0">
                <a:latin typeface="Tahoma"/>
                <a:cs typeface="Tahoma"/>
              </a:rPr>
              <a:t>le </a:t>
            </a:r>
            <a:r>
              <a:rPr sz="2800" spc="-10" dirty="0">
                <a:latin typeface="Tahoma"/>
                <a:cs typeface="Tahoma"/>
              </a:rPr>
              <a:t>emozioni.</a:t>
            </a:r>
            <a:endParaRPr sz="2800" dirty="0">
              <a:latin typeface="Tahoma"/>
              <a:cs typeface="Tahoma"/>
            </a:endParaRPr>
          </a:p>
          <a:p>
            <a:pPr marL="12700" marR="1829435">
              <a:lnSpc>
                <a:spcPts val="3460"/>
              </a:lnSpc>
              <a:spcBef>
                <a:spcPts val="760"/>
              </a:spcBef>
            </a:pPr>
            <a:r>
              <a:rPr sz="2800" dirty="0">
                <a:latin typeface="Tahoma"/>
                <a:cs typeface="Tahoma"/>
              </a:rPr>
              <a:t>Non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dirty="0" err="1">
                <a:latin typeface="Tahoma"/>
                <a:cs typeface="Tahoma"/>
              </a:rPr>
              <a:t>c'è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dirty="0" err="1">
                <a:latin typeface="Tahoma"/>
                <a:cs typeface="Tahoma"/>
              </a:rPr>
              <a:t>bisogno</a:t>
            </a:r>
            <a:r>
              <a:rPr lang="it-IT" sz="2800" spc="-40" dirty="0">
                <a:latin typeface="Tahoma"/>
                <a:cs typeface="Tahoma"/>
              </a:rPr>
              <a:t> di spiegazioni</a:t>
            </a:r>
          </a:p>
        </p:txBody>
      </p:sp>
    </p:spTree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4132" rIns="0" bIns="0" rtlCol="0">
            <a:spAutoFit/>
          </a:bodyPr>
          <a:lstStyle/>
          <a:p>
            <a:pPr marL="134302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Tahoma"/>
                <a:cs typeface="Tahoma"/>
              </a:rPr>
              <a:t>Emozioni</a:t>
            </a:r>
            <a:r>
              <a:rPr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pc="-10" dirty="0">
                <a:solidFill>
                  <a:srgbClr val="FFFFFF"/>
                </a:solidFill>
                <a:latin typeface="Tahoma"/>
                <a:cs typeface="Tahoma"/>
              </a:rPr>
              <a:t>sentimenti</a:t>
            </a:r>
          </a:p>
        </p:txBody>
      </p:sp>
      <p:sp>
        <p:nvSpPr>
          <p:cNvPr id="4" name="object 4"/>
          <p:cNvSpPr/>
          <p:nvPr/>
        </p:nvSpPr>
        <p:spPr>
          <a:xfrm>
            <a:off x="685800" y="1981200"/>
            <a:ext cx="7772400" cy="4114800"/>
          </a:xfrm>
          <a:custGeom>
            <a:avLst/>
            <a:gdLst/>
            <a:ahLst/>
            <a:cxnLst/>
            <a:rect l="l" t="t" r="r" b="b"/>
            <a:pathLst>
              <a:path w="7772400" h="4114800">
                <a:moveTo>
                  <a:pt x="7772400" y="0"/>
                </a:moveTo>
                <a:lnTo>
                  <a:pt x="0" y="0"/>
                </a:lnTo>
                <a:lnTo>
                  <a:pt x="0" y="4114800"/>
                </a:lnTo>
                <a:lnTo>
                  <a:pt x="7772400" y="4114800"/>
                </a:lnTo>
                <a:lnTo>
                  <a:pt x="77724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890905" y="2438400"/>
            <a:ext cx="7338695" cy="3253325"/>
          </a:xfrm>
          <a:prstGeom prst="rect">
            <a:avLst/>
          </a:prstGeom>
        </p:spPr>
        <p:txBody>
          <a:bodyPr vert="horz" wrap="square" lIns="0" tIns="62102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100" dirty="0"/>
              <a:t>L'opposto</a:t>
            </a:r>
            <a:r>
              <a:rPr sz="3100" spc="-100" dirty="0"/>
              <a:t> </a:t>
            </a:r>
            <a:r>
              <a:rPr sz="3100" dirty="0"/>
              <a:t>dell'informazione</a:t>
            </a:r>
            <a:r>
              <a:rPr sz="3100" spc="-65" dirty="0"/>
              <a:t> </a:t>
            </a:r>
            <a:r>
              <a:rPr sz="3100" dirty="0"/>
              <a:t>neutra</a:t>
            </a:r>
            <a:r>
              <a:rPr sz="3100" spc="-85" dirty="0"/>
              <a:t> </a:t>
            </a:r>
            <a:r>
              <a:rPr sz="3100" spc="-50" dirty="0"/>
              <a:t>e </a:t>
            </a:r>
            <a:r>
              <a:rPr sz="3100" dirty="0"/>
              <a:t>oggettiva,</a:t>
            </a:r>
            <a:r>
              <a:rPr sz="3100" spc="-55" dirty="0"/>
              <a:t> </a:t>
            </a:r>
            <a:r>
              <a:rPr sz="3100" dirty="0"/>
              <a:t>il</a:t>
            </a:r>
            <a:r>
              <a:rPr sz="3100" spc="-45" dirty="0"/>
              <a:t> </a:t>
            </a:r>
            <a:r>
              <a:rPr sz="3100" dirty="0"/>
              <a:t>contrario</a:t>
            </a:r>
            <a:r>
              <a:rPr sz="3100" spc="-60" dirty="0"/>
              <a:t> </a:t>
            </a:r>
            <a:r>
              <a:rPr sz="3100" dirty="0"/>
              <a:t>del</a:t>
            </a:r>
            <a:r>
              <a:rPr sz="3100" spc="-70" dirty="0"/>
              <a:t> </a:t>
            </a:r>
            <a:r>
              <a:rPr sz="3100" dirty="0"/>
              <a:t>cappello</a:t>
            </a:r>
            <a:r>
              <a:rPr sz="3100" spc="-60" dirty="0"/>
              <a:t> </a:t>
            </a:r>
            <a:r>
              <a:rPr sz="3100" spc="-10" dirty="0"/>
              <a:t>bianco.</a:t>
            </a:r>
            <a:endParaRPr sz="3100" dirty="0"/>
          </a:p>
          <a:p>
            <a:pPr marL="12700" marR="820419">
              <a:lnSpc>
                <a:spcPts val="4610"/>
              </a:lnSpc>
              <a:spcBef>
                <a:spcPts val="275"/>
              </a:spcBef>
            </a:pPr>
            <a:r>
              <a:rPr sz="3100" dirty="0"/>
              <a:t>Presentimenti,</a:t>
            </a:r>
            <a:r>
              <a:rPr sz="3100" spc="-140" dirty="0"/>
              <a:t> </a:t>
            </a:r>
            <a:r>
              <a:rPr sz="3100" dirty="0"/>
              <a:t>intuizioni,</a:t>
            </a:r>
            <a:r>
              <a:rPr sz="3100" spc="-130" dirty="0"/>
              <a:t> </a:t>
            </a:r>
            <a:r>
              <a:rPr sz="3100" spc="-10" dirty="0"/>
              <a:t>impressioni. </a:t>
            </a:r>
            <a:r>
              <a:rPr sz="3100" dirty="0"/>
              <a:t>Nessun</a:t>
            </a:r>
            <a:r>
              <a:rPr sz="3100" spc="-40" dirty="0"/>
              <a:t> </a:t>
            </a:r>
            <a:r>
              <a:rPr sz="3100" dirty="0"/>
              <a:t>bisogno</a:t>
            </a:r>
            <a:r>
              <a:rPr sz="3100" spc="-20" dirty="0"/>
              <a:t> </a:t>
            </a:r>
            <a:r>
              <a:rPr sz="3100" dirty="0"/>
              <a:t>di</a:t>
            </a:r>
            <a:r>
              <a:rPr sz="3100" spc="-15" dirty="0"/>
              <a:t> </a:t>
            </a:r>
            <a:r>
              <a:rPr sz="3100" spc="-10" dirty="0"/>
              <a:t>giustificazioni.</a:t>
            </a:r>
            <a:endParaRPr sz="3100" dirty="0"/>
          </a:p>
          <a:p>
            <a:pPr marL="12700" marR="901700">
              <a:lnSpc>
                <a:spcPct val="100000"/>
              </a:lnSpc>
              <a:spcBef>
                <a:spcPts val="484"/>
              </a:spcBef>
            </a:pPr>
            <a:r>
              <a:rPr sz="3100" dirty="0"/>
              <a:t>Nessun</a:t>
            </a:r>
            <a:r>
              <a:rPr sz="3100" spc="-60" dirty="0"/>
              <a:t> </a:t>
            </a:r>
            <a:r>
              <a:rPr sz="3100" dirty="0"/>
              <a:t>bisogno</a:t>
            </a:r>
            <a:r>
              <a:rPr sz="3100" spc="-50" dirty="0"/>
              <a:t> </a:t>
            </a:r>
            <a:r>
              <a:rPr sz="3100" dirty="0"/>
              <a:t>di</a:t>
            </a:r>
            <a:r>
              <a:rPr sz="3100" spc="-35" dirty="0"/>
              <a:t> </a:t>
            </a:r>
            <a:r>
              <a:rPr sz="3100" dirty="0"/>
              <a:t>spiegare</a:t>
            </a:r>
            <a:r>
              <a:rPr sz="3100" spc="-50" dirty="0"/>
              <a:t> </a:t>
            </a:r>
            <a:r>
              <a:rPr sz="3100" dirty="0"/>
              <a:t>ragioni</a:t>
            </a:r>
            <a:r>
              <a:rPr sz="3100" spc="-35" dirty="0"/>
              <a:t> </a:t>
            </a:r>
            <a:r>
              <a:rPr sz="3100" spc="-50" dirty="0"/>
              <a:t>o </a:t>
            </a:r>
            <a:r>
              <a:rPr sz="3100" spc="-10" dirty="0"/>
              <a:t>motivi.</a:t>
            </a:r>
            <a:endParaRPr sz="3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3333CC"/>
          </a:solidFill>
        </p:spPr>
        <p:txBody>
          <a:bodyPr vert="horz" wrap="square" lIns="0" tIns="294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315"/>
              </a:spcBef>
            </a:pPr>
            <a:r>
              <a:rPr dirty="0">
                <a:solidFill>
                  <a:srgbClr val="FFFFFF"/>
                </a:solidFill>
                <a:latin typeface="Tahoma"/>
                <a:cs typeface="Tahoma"/>
              </a:rPr>
              <a:t>Domande</a:t>
            </a:r>
            <a:r>
              <a:rPr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FFFFFF"/>
                </a:solidFill>
                <a:latin typeface="Tahoma"/>
                <a:cs typeface="Tahoma"/>
              </a:rPr>
              <a:t>di</a:t>
            </a:r>
            <a:r>
              <a:rPr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pc="-10" dirty="0">
                <a:solidFill>
                  <a:srgbClr val="FFFFFF"/>
                </a:solidFill>
                <a:latin typeface="Tahoma"/>
                <a:cs typeface="Tahoma"/>
              </a:rPr>
              <a:t>partenza</a:t>
            </a:r>
          </a:p>
        </p:txBody>
      </p:sp>
      <p:sp>
        <p:nvSpPr>
          <p:cNvPr id="4" name="object 4"/>
          <p:cNvSpPr/>
          <p:nvPr/>
        </p:nvSpPr>
        <p:spPr>
          <a:xfrm>
            <a:off x="685800" y="1981200"/>
            <a:ext cx="7772400" cy="4419600"/>
          </a:xfrm>
          <a:custGeom>
            <a:avLst/>
            <a:gdLst/>
            <a:ahLst/>
            <a:cxnLst/>
            <a:rect l="l" t="t" r="r" b="b"/>
            <a:pathLst>
              <a:path w="7772400" h="4419600">
                <a:moveTo>
                  <a:pt x="7772400" y="0"/>
                </a:moveTo>
                <a:lnTo>
                  <a:pt x="0" y="0"/>
                </a:lnTo>
                <a:lnTo>
                  <a:pt x="0" y="4419600"/>
                </a:lnTo>
                <a:lnTo>
                  <a:pt x="7772400" y="4419600"/>
                </a:lnTo>
                <a:lnTo>
                  <a:pt x="777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4540" y="1970023"/>
            <a:ext cx="7552055" cy="425069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868044">
              <a:lnSpc>
                <a:spcPts val="3030"/>
              </a:lnSpc>
              <a:spcBef>
                <a:spcPts val="470"/>
              </a:spcBef>
              <a:tabLst>
                <a:tab pos="4967605" algn="l"/>
              </a:tabLst>
            </a:pPr>
            <a:r>
              <a:rPr sz="2800" dirty="0">
                <a:latin typeface="Tahoma"/>
                <a:cs typeface="Tahoma"/>
              </a:rPr>
              <a:t>Come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si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fa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ad</a:t>
            </a:r>
            <a:r>
              <a:rPr sz="2800" spc="-3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avere</a:t>
            </a:r>
            <a:r>
              <a:rPr sz="2800" spc="-1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tempo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spc="-25" dirty="0">
                <a:latin typeface="Tahoma"/>
                <a:cs typeface="Tahoma"/>
              </a:rPr>
              <a:t>da</a:t>
            </a:r>
            <a:r>
              <a:rPr sz="2800" dirty="0">
                <a:latin typeface="Tahoma"/>
                <a:cs typeface="Tahoma"/>
              </a:rPr>
              <a:t>	dedicare</a:t>
            </a:r>
            <a:r>
              <a:rPr sz="2800" spc="-80" dirty="0">
                <a:latin typeface="Tahoma"/>
                <a:cs typeface="Tahoma"/>
              </a:rPr>
              <a:t> </a:t>
            </a:r>
            <a:r>
              <a:rPr sz="2800" spc="-25" dirty="0">
                <a:latin typeface="Tahoma"/>
                <a:cs typeface="Tahoma"/>
              </a:rPr>
              <a:t>al </a:t>
            </a:r>
            <a:r>
              <a:rPr sz="2800" dirty="0">
                <a:latin typeface="Tahoma"/>
                <a:cs typeface="Tahoma"/>
              </a:rPr>
              <a:t>pensiero</a:t>
            </a:r>
            <a:r>
              <a:rPr sz="2800" spc="-9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creativo?</a:t>
            </a:r>
            <a:endParaRPr sz="2800">
              <a:latin typeface="Tahoma"/>
              <a:cs typeface="Tahoma"/>
            </a:endParaRPr>
          </a:p>
          <a:p>
            <a:pPr marL="12700" marR="238760">
              <a:lnSpc>
                <a:spcPts val="3030"/>
              </a:lnSpc>
              <a:spcBef>
                <a:spcPts val="660"/>
              </a:spcBef>
              <a:tabLst>
                <a:tab pos="5447030" algn="l"/>
              </a:tabLst>
            </a:pPr>
            <a:r>
              <a:rPr sz="2800" dirty="0">
                <a:latin typeface="Tahoma"/>
                <a:cs typeface="Tahoma"/>
              </a:rPr>
              <a:t>Come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si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può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chiedere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a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qualcuno</a:t>
            </a:r>
            <a:r>
              <a:rPr sz="2800" dirty="0">
                <a:latin typeface="Tahoma"/>
                <a:cs typeface="Tahoma"/>
              </a:rPr>
              <a:t>	un</a:t>
            </a:r>
            <a:r>
              <a:rPr sz="2800" spc="-3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impegno creativo?</a:t>
            </a:r>
            <a:endParaRPr sz="2800">
              <a:latin typeface="Tahoma"/>
              <a:cs typeface="Tahoma"/>
            </a:endParaRPr>
          </a:p>
          <a:p>
            <a:pPr marL="12700" marR="149860">
              <a:lnSpc>
                <a:spcPts val="3030"/>
              </a:lnSpc>
              <a:spcBef>
                <a:spcPts val="665"/>
              </a:spcBef>
              <a:tabLst>
                <a:tab pos="5862955" algn="l"/>
              </a:tabLst>
            </a:pPr>
            <a:r>
              <a:rPr sz="2800" dirty="0">
                <a:latin typeface="Tahoma"/>
                <a:cs typeface="Tahoma"/>
              </a:rPr>
              <a:t>Come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si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può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impedire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a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qualcuno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spc="-25" dirty="0">
                <a:latin typeface="Tahoma"/>
                <a:cs typeface="Tahoma"/>
              </a:rPr>
              <a:t>di</a:t>
            </a:r>
            <a:r>
              <a:rPr sz="2800" dirty="0">
                <a:latin typeface="Tahoma"/>
                <a:cs typeface="Tahoma"/>
              </a:rPr>
              <a:t>	</a:t>
            </a:r>
            <a:r>
              <a:rPr sz="2800" spc="-10" dirty="0">
                <a:latin typeface="Tahoma"/>
                <a:cs typeface="Tahoma"/>
              </a:rPr>
              <a:t>persistere </a:t>
            </a:r>
            <a:r>
              <a:rPr sz="2800" dirty="0">
                <a:latin typeface="Tahoma"/>
                <a:cs typeface="Tahoma"/>
              </a:rPr>
              <a:t>in</a:t>
            </a:r>
            <a:r>
              <a:rPr sz="2800" spc="-8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un</a:t>
            </a:r>
            <a:r>
              <a:rPr sz="2800" spc="-7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atteggiamento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negativo?</a:t>
            </a:r>
            <a:endParaRPr sz="2800">
              <a:latin typeface="Tahoma"/>
              <a:cs typeface="Tahoma"/>
            </a:endParaRPr>
          </a:p>
          <a:p>
            <a:pPr marL="12700" marR="316865">
              <a:lnSpc>
                <a:spcPts val="3030"/>
              </a:lnSpc>
              <a:spcBef>
                <a:spcPts val="660"/>
              </a:spcBef>
              <a:tabLst>
                <a:tab pos="4517390" algn="l"/>
              </a:tabLst>
            </a:pPr>
            <a:r>
              <a:rPr sz="2800" dirty="0">
                <a:latin typeface="Tahoma"/>
                <a:cs typeface="Tahoma"/>
              </a:rPr>
              <a:t>Come</a:t>
            </a:r>
            <a:r>
              <a:rPr sz="2800" spc="-7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si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può</a:t>
            </a:r>
            <a:r>
              <a:rPr sz="2800" spc="-7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incoraggiare</a:t>
            </a:r>
            <a:r>
              <a:rPr sz="2800" spc="-30" dirty="0">
                <a:latin typeface="Tahoma"/>
                <a:cs typeface="Tahoma"/>
              </a:rPr>
              <a:t> </a:t>
            </a:r>
            <a:r>
              <a:rPr sz="2800" spc="-50" dirty="0">
                <a:latin typeface="Tahoma"/>
                <a:cs typeface="Tahoma"/>
              </a:rPr>
              <a:t>a</a:t>
            </a:r>
            <a:r>
              <a:rPr sz="2800" dirty="0">
                <a:latin typeface="Tahoma"/>
                <a:cs typeface="Tahoma"/>
              </a:rPr>
              <a:t>	vedere</a:t>
            </a:r>
            <a:r>
              <a:rPr sz="2800" spc="-2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i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vantaggi </a:t>
            </a:r>
            <a:r>
              <a:rPr sz="2800" dirty="0">
                <a:latin typeface="Tahoma"/>
                <a:cs typeface="Tahoma"/>
              </a:rPr>
              <a:t>di</a:t>
            </a:r>
            <a:r>
              <a:rPr sz="2800" spc="-3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un'idea?</a:t>
            </a:r>
            <a:endParaRPr sz="2800">
              <a:latin typeface="Tahoma"/>
              <a:cs typeface="Tahoma"/>
            </a:endParaRPr>
          </a:p>
          <a:p>
            <a:pPr marL="12700" marR="5080">
              <a:lnSpc>
                <a:spcPts val="3030"/>
              </a:lnSpc>
              <a:spcBef>
                <a:spcPts val="660"/>
              </a:spcBef>
              <a:tabLst>
                <a:tab pos="4577715" algn="l"/>
                <a:tab pos="6151245" algn="l"/>
              </a:tabLst>
            </a:pPr>
            <a:r>
              <a:rPr sz="2800" dirty="0">
                <a:latin typeface="Tahoma"/>
                <a:cs typeface="Tahoma"/>
              </a:rPr>
              <a:t>Come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si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possono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esprimere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le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proprie</a:t>
            </a:r>
            <a:r>
              <a:rPr sz="2800" dirty="0">
                <a:latin typeface="Tahoma"/>
                <a:cs typeface="Tahoma"/>
              </a:rPr>
              <a:t>	</a:t>
            </a:r>
            <a:r>
              <a:rPr sz="2800" spc="-10" dirty="0">
                <a:latin typeface="Tahoma"/>
                <a:cs typeface="Tahoma"/>
              </a:rPr>
              <a:t>intuizioni </a:t>
            </a:r>
            <a:r>
              <a:rPr sz="2800" dirty="0">
                <a:latin typeface="Tahoma"/>
                <a:cs typeface="Tahoma"/>
              </a:rPr>
              <a:t>e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sensazioni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viscerali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in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spc="-25" dirty="0">
                <a:latin typeface="Tahoma"/>
                <a:cs typeface="Tahoma"/>
              </a:rPr>
              <a:t>una</a:t>
            </a:r>
            <a:r>
              <a:rPr sz="2800" dirty="0">
                <a:latin typeface="Tahoma"/>
                <a:cs typeface="Tahoma"/>
              </a:rPr>
              <a:t>	riunione</a:t>
            </a:r>
            <a:r>
              <a:rPr sz="2800" spc="-10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seria?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2362200" cy="732155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119380" rIns="0" bIns="0" rtlCol="0">
            <a:spAutoFit/>
          </a:bodyPr>
          <a:lstStyle/>
          <a:p>
            <a:pPr marL="248920">
              <a:lnSpc>
                <a:spcPct val="100000"/>
              </a:lnSpc>
              <a:spcBef>
                <a:spcPts val="940"/>
              </a:spcBef>
            </a:pPr>
            <a:r>
              <a:rPr sz="3200" spc="-10" dirty="0">
                <a:solidFill>
                  <a:srgbClr val="FFFFCC"/>
                </a:solidFill>
                <a:latin typeface="Tahoma"/>
                <a:cs typeface="Tahoma"/>
              </a:rPr>
              <a:t>Emozioni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5800" y="1690015"/>
            <a:ext cx="2362200" cy="296234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7620" rIns="0" bIns="0" rtlCol="0">
            <a:spAutoFit/>
          </a:bodyPr>
          <a:lstStyle/>
          <a:p>
            <a:pPr marL="91440" algn="ctr">
              <a:lnSpc>
                <a:spcPct val="100000"/>
              </a:lnSpc>
              <a:spcBef>
                <a:spcPts val="60"/>
              </a:spcBef>
            </a:pPr>
            <a:r>
              <a:rPr sz="2400" spc="-10" dirty="0" err="1">
                <a:latin typeface="Tahoma"/>
                <a:cs typeface="Tahoma"/>
              </a:rPr>
              <a:t>Paura</a:t>
            </a:r>
            <a:br>
              <a:rPr lang="it-IT" sz="2400" dirty="0">
                <a:latin typeface="Tahoma"/>
                <a:cs typeface="Tahoma"/>
              </a:rPr>
            </a:br>
            <a:r>
              <a:rPr sz="2400" spc="-10" dirty="0" err="1">
                <a:latin typeface="Tahoma"/>
                <a:cs typeface="Tahoma"/>
              </a:rPr>
              <a:t>Rabbia</a:t>
            </a:r>
            <a:r>
              <a:rPr sz="2400" spc="-10" dirty="0">
                <a:latin typeface="Tahoma"/>
                <a:cs typeface="Tahoma"/>
              </a:rPr>
              <a:t> </a:t>
            </a:r>
            <a:br>
              <a:rPr lang="it-IT" sz="2400" spc="-10" dirty="0">
                <a:latin typeface="Tahoma"/>
                <a:cs typeface="Tahoma"/>
              </a:rPr>
            </a:br>
            <a:r>
              <a:rPr sz="2400" spc="-20" dirty="0" err="1">
                <a:latin typeface="Tahoma"/>
                <a:cs typeface="Tahoma"/>
              </a:rPr>
              <a:t>Odio</a:t>
            </a:r>
            <a:r>
              <a:rPr sz="2400" spc="-20" dirty="0">
                <a:latin typeface="Tahoma"/>
                <a:cs typeface="Tahoma"/>
              </a:rPr>
              <a:t> </a:t>
            </a:r>
            <a:br>
              <a:rPr lang="it-IT" sz="2400" spc="-20" dirty="0">
                <a:latin typeface="Tahoma"/>
                <a:cs typeface="Tahoma"/>
              </a:rPr>
            </a:br>
            <a:r>
              <a:rPr sz="2400" spc="-10" dirty="0" err="1">
                <a:latin typeface="Tahoma"/>
                <a:cs typeface="Tahoma"/>
              </a:rPr>
              <a:t>Antipatia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10" dirty="0" err="1">
                <a:latin typeface="Tahoma"/>
                <a:cs typeface="Tahoma"/>
              </a:rPr>
              <a:t>Sospetto</a:t>
            </a:r>
            <a:r>
              <a:rPr sz="2400" spc="-10" dirty="0">
                <a:latin typeface="Tahoma"/>
                <a:cs typeface="Tahoma"/>
              </a:rPr>
              <a:t> </a:t>
            </a:r>
            <a:br>
              <a:rPr lang="it-IT" sz="2400" spc="-10" dirty="0">
                <a:latin typeface="Tahoma"/>
                <a:cs typeface="Tahoma"/>
              </a:rPr>
            </a:br>
            <a:r>
              <a:rPr sz="2400" spc="-10" dirty="0" err="1">
                <a:latin typeface="Tahoma"/>
                <a:cs typeface="Tahoma"/>
              </a:rPr>
              <a:t>Gelosia</a:t>
            </a:r>
            <a:r>
              <a:rPr sz="2400" spc="-10" dirty="0">
                <a:latin typeface="Tahoma"/>
                <a:cs typeface="Tahoma"/>
              </a:rPr>
              <a:t> </a:t>
            </a:r>
            <a:br>
              <a:rPr lang="it-IT" sz="2400" spc="-10" dirty="0">
                <a:latin typeface="Tahoma"/>
                <a:cs typeface="Tahoma"/>
              </a:rPr>
            </a:br>
            <a:r>
              <a:rPr sz="2400" spc="-10" dirty="0" err="1">
                <a:latin typeface="Tahoma"/>
                <a:cs typeface="Tahoma"/>
              </a:rPr>
              <a:t>Simpatia</a:t>
            </a:r>
            <a:r>
              <a:rPr sz="2400" spc="-10" dirty="0">
                <a:latin typeface="Tahoma"/>
                <a:cs typeface="Tahoma"/>
              </a:rPr>
              <a:t> </a:t>
            </a:r>
            <a:br>
              <a:rPr lang="it-IT" sz="2400" spc="-10" dirty="0">
                <a:latin typeface="Tahoma"/>
                <a:cs typeface="Tahoma"/>
              </a:rPr>
            </a:br>
            <a:r>
              <a:rPr sz="2400" spc="-10" dirty="0">
                <a:latin typeface="Tahoma"/>
                <a:cs typeface="Tahoma"/>
              </a:rPr>
              <a:t>Amore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52800" y="609600"/>
            <a:ext cx="5105400" cy="732155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15049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185"/>
              </a:spcBef>
            </a:pPr>
            <a:r>
              <a:rPr sz="2800" b="1" dirty="0">
                <a:solidFill>
                  <a:srgbClr val="FFFFCC"/>
                </a:solidFill>
                <a:latin typeface="Tahoma"/>
                <a:cs typeface="Tahoma"/>
              </a:rPr>
              <a:t>Scelte</a:t>
            </a:r>
            <a:r>
              <a:rPr sz="2800" b="1" spc="-7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FFFFCC"/>
                </a:solidFill>
                <a:latin typeface="Tahoma"/>
                <a:cs typeface="Tahoma"/>
              </a:rPr>
              <a:t>e</a:t>
            </a:r>
            <a:r>
              <a:rPr sz="2800" b="1" spc="-7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FFFFCC"/>
                </a:solidFill>
                <a:latin typeface="Tahoma"/>
                <a:cs typeface="Tahoma"/>
              </a:rPr>
              <a:t>decisioni</a:t>
            </a:r>
            <a:r>
              <a:rPr sz="2800" b="1" spc="-5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FFFFCC"/>
                </a:solidFill>
                <a:latin typeface="Tahoma"/>
                <a:cs typeface="Tahoma"/>
              </a:rPr>
              <a:t>emotive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52800" y="1549400"/>
            <a:ext cx="5105400" cy="324802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4381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45"/>
              </a:spcBef>
            </a:pPr>
            <a:r>
              <a:rPr sz="2400" dirty="0">
                <a:latin typeface="Tahoma"/>
                <a:cs typeface="Tahoma"/>
              </a:rPr>
              <a:t>Mi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piace!</a:t>
            </a:r>
            <a:endParaRPr sz="2400" dirty="0">
              <a:latin typeface="Tahoma"/>
              <a:cs typeface="Tahoma"/>
            </a:endParaRPr>
          </a:p>
          <a:p>
            <a:pPr marL="90805">
              <a:lnSpc>
                <a:spcPct val="100000"/>
              </a:lnSpc>
            </a:pPr>
            <a:r>
              <a:rPr sz="2400" dirty="0">
                <a:latin typeface="Tahoma"/>
                <a:cs typeface="Tahoma"/>
              </a:rPr>
              <a:t>Non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mi</a:t>
            </a:r>
            <a:r>
              <a:rPr sz="2400" spc="-10" dirty="0">
                <a:latin typeface="Tahoma"/>
                <a:cs typeface="Tahoma"/>
              </a:rPr>
              <a:t> piace!</a:t>
            </a:r>
            <a:endParaRPr sz="2400" dirty="0">
              <a:latin typeface="Tahoma"/>
              <a:cs typeface="Tahoma"/>
            </a:endParaRPr>
          </a:p>
          <a:p>
            <a:pPr marL="90805" marR="334645">
              <a:lnSpc>
                <a:spcPct val="100000"/>
              </a:lnSpc>
              <a:spcBef>
                <a:spcPts val="2160"/>
              </a:spcBef>
              <a:tabLst>
                <a:tab pos="1433195" algn="l"/>
              </a:tabLst>
            </a:pPr>
            <a:r>
              <a:rPr sz="2400" spc="-10" dirty="0">
                <a:latin typeface="Tahoma"/>
                <a:cs typeface="Tahoma"/>
              </a:rPr>
              <a:t>L'emotività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aiuta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prendere decisioni</a:t>
            </a:r>
            <a:r>
              <a:rPr sz="2400" dirty="0">
                <a:latin typeface="Tahoma"/>
                <a:cs typeface="Tahoma"/>
              </a:rPr>
              <a:t>	complesse</a:t>
            </a:r>
            <a:r>
              <a:rPr sz="2400" spc="-6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(non</a:t>
            </a:r>
            <a:r>
              <a:rPr sz="2400" spc="-6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conosco </a:t>
            </a:r>
            <a:r>
              <a:rPr sz="2400" dirty="0">
                <a:latin typeface="Tahoma"/>
                <a:cs typeface="Tahoma"/>
              </a:rPr>
              <a:t>tutti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i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particolari,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ma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il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mio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fiuto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spc="-25" dirty="0">
                <a:latin typeface="Tahoma"/>
                <a:cs typeface="Tahoma"/>
              </a:rPr>
              <a:t>mi </a:t>
            </a:r>
            <a:r>
              <a:rPr sz="2400" dirty="0">
                <a:latin typeface="Tahoma"/>
                <a:cs typeface="Tahoma"/>
              </a:rPr>
              <a:t>dice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che…)</a:t>
            </a:r>
            <a:endParaRPr sz="2400" dirty="0">
              <a:latin typeface="Tahoma"/>
              <a:cs typeface="Tahoma"/>
            </a:endParaRPr>
          </a:p>
          <a:p>
            <a:pPr marL="90805">
              <a:lnSpc>
                <a:spcPct val="100000"/>
              </a:lnSpc>
              <a:spcBef>
                <a:spcPts val="2160"/>
              </a:spcBef>
            </a:pPr>
            <a:r>
              <a:rPr sz="2400" dirty="0">
                <a:latin typeface="Tahoma"/>
                <a:cs typeface="Tahoma"/>
              </a:rPr>
              <a:t>Però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bisogna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tenerne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conto.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5800" y="5000625"/>
            <a:ext cx="7772400" cy="1323975"/>
          </a:xfrm>
          <a:prstGeom prst="rect">
            <a:avLst/>
          </a:prstGeom>
          <a:solidFill>
            <a:srgbClr val="993300"/>
          </a:solidFill>
        </p:spPr>
        <p:txBody>
          <a:bodyPr vert="horz" wrap="square" lIns="0" tIns="44450" rIns="0" bIns="0" rtlCol="0">
            <a:spAutoFit/>
          </a:bodyPr>
          <a:lstStyle/>
          <a:p>
            <a:pPr marL="91440" marR="122555">
              <a:lnSpc>
                <a:spcPct val="100000"/>
              </a:lnSpc>
              <a:spcBef>
                <a:spcPts val="350"/>
              </a:spcBef>
            </a:pP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Specialmente</a:t>
            </a:r>
            <a:r>
              <a:rPr sz="2000" spc="-5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all’inizio</a:t>
            </a:r>
            <a:r>
              <a:rPr sz="2000" spc="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del</a:t>
            </a:r>
            <a:r>
              <a:rPr sz="2000" spc="-4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giro</a:t>
            </a:r>
            <a:r>
              <a:rPr sz="2000" spc="-3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col</a:t>
            </a:r>
            <a:r>
              <a:rPr sz="2000" spc="-2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cappello</a:t>
            </a:r>
            <a:r>
              <a:rPr sz="2000" spc="-3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rosso,</a:t>
            </a:r>
            <a:r>
              <a:rPr sz="2000" spc="-6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il</a:t>
            </a:r>
            <a:r>
              <a:rPr sz="2000" spc="-2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gruppo</a:t>
            </a:r>
            <a:r>
              <a:rPr sz="2000" spc="-3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è</a:t>
            </a:r>
            <a:r>
              <a:rPr sz="2000" spc="-3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CC"/>
                </a:solidFill>
                <a:latin typeface="Tahoma"/>
                <a:cs typeface="Tahoma"/>
              </a:rPr>
              <a:t>legato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e</a:t>
            </a:r>
            <a:r>
              <a:rPr sz="2000" spc="-2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restio</a:t>
            </a:r>
            <a:r>
              <a:rPr sz="2000" spc="-3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ad</a:t>
            </a:r>
            <a:r>
              <a:rPr sz="2000" spc="-4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esprimere</a:t>
            </a:r>
            <a:r>
              <a:rPr sz="2000" spc="-3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le</a:t>
            </a:r>
            <a:r>
              <a:rPr sz="2000" spc="-2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emozioni,</a:t>
            </a:r>
            <a:r>
              <a:rPr sz="2000" spc="-4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anche</a:t>
            </a:r>
            <a:r>
              <a:rPr sz="2000" spc="-3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perché</a:t>
            </a:r>
            <a:r>
              <a:rPr sz="2000" spc="-3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è</a:t>
            </a:r>
            <a:r>
              <a:rPr sz="2000" spc="-3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educato</a:t>
            </a:r>
            <a:r>
              <a:rPr sz="2000" spc="-3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spc="-50" dirty="0">
                <a:solidFill>
                  <a:srgbClr val="FFFFCC"/>
                </a:solidFill>
                <a:latin typeface="Tahoma"/>
                <a:cs typeface="Tahoma"/>
              </a:rPr>
              <a:t>a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 tenerle</a:t>
            </a:r>
            <a:r>
              <a:rPr sz="2000" spc="-5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a</a:t>
            </a:r>
            <a:r>
              <a:rPr sz="2000" spc="-4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bada.</a:t>
            </a:r>
            <a:r>
              <a:rPr sz="2000" spc="-6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Perciò</a:t>
            </a:r>
            <a:r>
              <a:rPr sz="2000" spc="-4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il</a:t>
            </a:r>
            <a:r>
              <a:rPr sz="2000" spc="-3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conduttore</a:t>
            </a:r>
            <a:r>
              <a:rPr sz="2000" spc="-5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lo</a:t>
            </a:r>
            <a:r>
              <a:rPr sz="2000" spc="-4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stimolerà,</a:t>
            </a:r>
            <a:r>
              <a:rPr sz="2000" spc="-6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ricorrendo</a:t>
            </a:r>
            <a:r>
              <a:rPr sz="2000" spc="-3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CC"/>
                </a:solidFill>
                <a:latin typeface="Tahoma"/>
                <a:cs typeface="Tahoma"/>
              </a:rPr>
              <a:t>anche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ad</a:t>
            </a:r>
            <a:r>
              <a:rPr sz="2000" spc="-4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espressioni</a:t>
            </a:r>
            <a:r>
              <a:rPr sz="2000" spc="-5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forti</a:t>
            </a:r>
            <a:r>
              <a:rPr sz="2000" spc="-2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e</a:t>
            </a:r>
            <a:r>
              <a:rPr sz="2000" spc="-2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a</a:t>
            </a:r>
            <a:r>
              <a:rPr sz="2000" spc="-3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toni</a:t>
            </a:r>
            <a:r>
              <a:rPr sz="2000" spc="-1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di</a:t>
            </a:r>
            <a:r>
              <a:rPr sz="2000" spc="-2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voce</a:t>
            </a:r>
            <a:r>
              <a:rPr sz="2000" spc="-3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CC"/>
                </a:solidFill>
                <a:latin typeface="Tahoma"/>
                <a:cs typeface="Tahoma"/>
              </a:rPr>
              <a:t>emotivi.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59379" y="90932"/>
            <a:ext cx="28238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CCFFFF"/>
                </a:solidFill>
                <a:latin typeface="Tahoma"/>
                <a:cs typeface="Tahoma"/>
              </a:rPr>
              <a:t>Le</a:t>
            </a:r>
            <a:r>
              <a:rPr spc="-40" dirty="0">
                <a:solidFill>
                  <a:srgbClr val="CCFFFF"/>
                </a:solidFill>
                <a:latin typeface="Tahoma"/>
                <a:cs typeface="Tahoma"/>
              </a:rPr>
              <a:t> </a:t>
            </a:r>
            <a:r>
              <a:rPr spc="-10" dirty="0">
                <a:solidFill>
                  <a:srgbClr val="CCFFFF"/>
                </a:solidFill>
                <a:latin typeface="Tahoma"/>
                <a:cs typeface="Tahoma"/>
              </a:rPr>
              <a:t>domande</a:t>
            </a:r>
          </a:p>
        </p:txBody>
      </p:sp>
      <p:sp>
        <p:nvSpPr>
          <p:cNvPr id="4" name="object 4"/>
          <p:cNvSpPr/>
          <p:nvPr/>
        </p:nvSpPr>
        <p:spPr>
          <a:xfrm>
            <a:off x="380301" y="739648"/>
            <a:ext cx="8382000" cy="5638800"/>
          </a:xfrm>
          <a:custGeom>
            <a:avLst/>
            <a:gdLst/>
            <a:ahLst/>
            <a:cxnLst/>
            <a:rect l="l" t="t" r="r" b="b"/>
            <a:pathLst>
              <a:path w="8382000" h="5638800">
                <a:moveTo>
                  <a:pt x="8382000" y="0"/>
                </a:moveTo>
                <a:lnTo>
                  <a:pt x="0" y="0"/>
                </a:lnTo>
                <a:lnTo>
                  <a:pt x="0" y="5638800"/>
                </a:lnTo>
                <a:lnTo>
                  <a:pt x="8382000" y="5638800"/>
                </a:lnTo>
                <a:lnTo>
                  <a:pt x="83820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3509" y="931100"/>
            <a:ext cx="7855584" cy="5255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57350">
              <a:lnSpc>
                <a:spcPct val="110000"/>
              </a:lnSpc>
              <a:spcBef>
                <a:spcPts val="100"/>
              </a:spcBef>
              <a:tabLst>
                <a:tab pos="5227320" algn="l"/>
              </a:tabLst>
            </a:pPr>
            <a:r>
              <a:rPr sz="2400" dirty="0">
                <a:latin typeface="Tahoma"/>
                <a:cs typeface="Tahoma"/>
              </a:rPr>
              <a:t>Che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ti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dice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il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tuo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intuito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sullo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sviluppo</a:t>
            </a:r>
            <a:r>
              <a:rPr sz="2400" dirty="0">
                <a:latin typeface="Tahoma"/>
                <a:cs typeface="Tahoma"/>
              </a:rPr>
              <a:t>	</a:t>
            </a:r>
            <a:r>
              <a:rPr sz="2400" spc="-10" dirty="0">
                <a:latin typeface="Tahoma"/>
                <a:cs typeface="Tahoma"/>
              </a:rPr>
              <a:t>futuro? </a:t>
            </a:r>
            <a:r>
              <a:rPr sz="2400" dirty="0">
                <a:latin typeface="Tahoma"/>
                <a:cs typeface="Tahoma"/>
              </a:rPr>
              <a:t>Ti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piace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questo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annuncio</a:t>
            </a:r>
            <a:r>
              <a:rPr sz="2400" spc="-6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pubblicitario?</a:t>
            </a:r>
            <a:endParaRPr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2400" dirty="0">
                <a:latin typeface="Tahoma"/>
                <a:cs typeface="Tahoma"/>
              </a:rPr>
              <a:t>Ti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piace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questo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colore?</a:t>
            </a:r>
            <a:endParaRPr sz="2400" dirty="0">
              <a:latin typeface="Tahoma"/>
              <a:cs typeface="Tahoma"/>
            </a:endParaRPr>
          </a:p>
          <a:p>
            <a:pPr marL="12700" marR="2073275">
              <a:lnSpc>
                <a:spcPct val="110000"/>
              </a:lnSpc>
            </a:pPr>
            <a:r>
              <a:rPr sz="2400" dirty="0">
                <a:latin typeface="Tahoma"/>
                <a:cs typeface="Tahoma"/>
              </a:rPr>
              <a:t>Che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cosa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pensi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che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colpisca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i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nostri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clienti? </a:t>
            </a:r>
            <a:r>
              <a:rPr sz="2400" dirty="0">
                <a:latin typeface="Tahoma"/>
                <a:cs typeface="Tahoma"/>
              </a:rPr>
              <a:t>Che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cosa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vi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preoccupa?</a:t>
            </a:r>
            <a:endParaRPr sz="2400" dirty="0">
              <a:latin typeface="Tahoma"/>
              <a:cs typeface="Tahoma"/>
            </a:endParaRPr>
          </a:p>
          <a:p>
            <a:pPr marL="12700" marR="2075814">
              <a:lnSpc>
                <a:spcPct val="110000"/>
              </a:lnSpc>
            </a:pPr>
            <a:r>
              <a:rPr sz="2400" dirty="0">
                <a:latin typeface="Tahoma"/>
                <a:cs typeface="Tahoma"/>
              </a:rPr>
              <a:t>Perché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nessuno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mi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prende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sul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serio? </a:t>
            </a:r>
            <a:r>
              <a:rPr sz="2400" dirty="0">
                <a:latin typeface="Tahoma"/>
                <a:cs typeface="Tahoma"/>
              </a:rPr>
              <a:t>Vogliamo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finirla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con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questi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lavori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urgenti? </a:t>
            </a:r>
            <a:r>
              <a:rPr sz="2400" dirty="0">
                <a:latin typeface="Tahoma"/>
                <a:cs typeface="Tahoma"/>
              </a:rPr>
              <a:t>Perché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non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ci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dici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che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cosa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ti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infastidisce? </a:t>
            </a:r>
            <a:r>
              <a:rPr sz="2400" dirty="0">
                <a:latin typeface="Tahoma"/>
                <a:cs typeface="Tahoma"/>
              </a:rPr>
              <a:t>Dimmi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col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cappello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rosso: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ti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sto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antipatico?</a:t>
            </a:r>
            <a:endParaRPr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400" dirty="0">
                <a:latin typeface="Tahoma"/>
                <a:cs typeface="Tahoma"/>
              </a:rPr>
              <a:t>Sono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soddisfatto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di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come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vanno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le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cose.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E</a:t>
            </a:r>
            <a:r>
              <a:rPr sz="2400" spc="-20" dirty="0">
                <a:latin typeface="Tahoma"/>
                <a:cs typeface="Tahoma"/>
              </a:rPr>
              <a:t> voi?</a:t>
            </a:r>
            <a:endParaRPr sz="2400" dirty="0">
              <a:latin typeface="Tahoma"/>
              <a:cs typeface="Tahoma"/>
            </a:endParaRPr>
          </a:p>
          <a:p>
            <a:pPr marL="12700" marR="5080">
              <a:lnSpc>
                <a:spcPct val="110000"/>
              </a:lnSpc>
            </a:pPr>
            <a:r>
              <a:rPr sz="2400" dirty="0">
                <a:latin typeface="Tahoma"/>
                <a:cs typeface="Tahoma"/>
              </a:rPr>
              <a:t>Vuoi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dirci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che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cosa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ti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turba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e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poi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toglierti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il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cappello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rosso? </a:t>
            </a:r>
            <a:r>
              <a:rPr sz="2400" dirty="0">
                <a:latin typeface="Tahoma"/>
                <a:cs typeface="Tahoma"/>
              </a:rPr>
              <a:t>Se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la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proposta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fosse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tua,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ti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sembrerebbe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accettabile?</a:t>
            </a:r>
            <a:endParaRPr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400" dirty="0">
                <a:latin typeface="Tahoma"/>
                <a:cs typeface="Tahoma"/>
              </a:rPr>
              <a:t>Perché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non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ci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fidiamo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l'uno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dell'altro?</a:t>
            </a:r>
            <a:endParaRPr sz="2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15637" y="90932"/>
            <a:ext cx="171068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CCFFFF"/>
                </a:solidFill>
                <a:latin typeface="Tahoma"/>
                <a:cs typeface="Tahoma"/>
              </a:rPr>
              <a:t>Le</a:t>
            </a:r>
            <a:r>
              <a:rPr spc="-60" dirty="0">
                <a:solidFill>
                  <a:srgbClr val="CCFFFF"/>
                </a:solidFill>
                <a:latin typeface="Tahoma"/>
                <a:cs typeface="Tahoma"/>
              </a:rPr>
              <a:t> </a:t>
            </a:r>
            <a:r>
              <a:rPr spc="-20" dirty="0">
                <a:solidFill>
                  <a:srgbClr val="CCFFFF"/>
                </a:solidFill>
                <a:latin typeface="Tahoma"/>
                <a:cs typeface="Tahoma"/>
              </a:rPr>
              <a:t>frasi</a:t>
            </a:r>
          </a:p>
        </p:txBody>
      </p:sp>
      <p:sp>
        <p:nvSpPr>
          <p:cNvPr id="4" name="object 4"/>
          <p:cNvSpPr/>
          <p:nvPr/>
        </p:nvSpPr>
        <p:spPr>
          <a:xfrm>
            <a:off x="152400" y="693865"/>
            <a:ext cx="8763000" cy="5943600"/>
          </a:xfrm>
          <a:custGeom>
            <a:avLst/>
            <a:gdLst/>
            <a:ahLst/>
            <a:cxnLst/>
            <a:rect l="l" t="t" r="r" b="b"/>
            <a:pathLst>
              <a:path w="8763000" h="5943600">
                <a:moveTo>
                  <a:pt x="8763000" y="0"/>
                </a:moveTo>
                <a:lnTo>
                  <a:pt x="0" y="0"/>
                </a:lnTo>
                <a:lnTo>
                  <a:pt x="0" y="5943600"/>
                </a:lnTo>
                <a:lnTo>
                  <a:pt x="8763000" y="5943600"/>
                </a:lnTo>
                <a:lnTo>
                  <a:pt x="87630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8315" y="802852"/>
            <a:ext cx="8091170" cy="580961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 marR="2843530">
              <a:lnSpc>
                <a:spcPct val="110000"/>
              </a:lnSpc>
              <a:spcBef>
                <a:spcPts val="95"/>
              </a:spcBef>
              <a:tabLst>
                <a:tab pos="4065270" algn="l"/>
              </a:tabLst>
            </a:pPr>
            <a:r>
              <a:rPr sz="2000" dirty="0">
                <a:latin typeface="Tahoma"/>
                <a:cs typeface="Tahoma"/>
              </a:rPr>
              <a:t>Ho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la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sensazione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viscerale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che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spc="-25" dirty="0">
                <a:latin typeface="Tahoma"/>
                <a:cs typeface="Tahoma"/>
              </a:rPr>
              <a:t>non</a:t>
            </a:r>
            <a:r>
              <a:rPr sz="2000" dirty="0">
                <a:latin typeface="Tahoma"/>
                <a:cs typeface="Tahoma"/>
              </a:rPr>
              <a:t>	</a:t>
            </a:r>
            <a:r>
              <a:rPr sz="2000" spc="-10" dirty="0">
                <a:latin typeface="Tahoma"/>
                <a:cs typeface="Tahoma"/>
              </a:rPr>
              <a:t>funzionerà </a:t>
            </a:r>
            <a:r>
              <a:rPr sz="2000" dirty="0">
                <a:latin typeface="Tahoma"/>
                <a:cs typeface="Tahoma"/>
              </a:rPr>
              <a:t>Fuori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dai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denti,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ecco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quello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che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penso</a:t>
            </a:r>
            <a:endParaRPr sz="2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  <a:tabLst>
                <a:tab pos="4481195" algn="l"/>
              </a:tabLst>
            </a:pPr>
            <a:r>
              <a:rPr sz="2000" dirty="0">
                <a:latin typeface="Tahoma"/>
                <a:cs typeface="Tahoma"/>
              </a:rPr>
              <a:t>Non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mi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piace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il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modo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con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cui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facciamo</a:t>
            </a:r>
            <a:r>
              <a:rPr sz="2000" dirty="0">
                <a:latin typeface="Tahoma"/>
                <a:cs typeface="Tahoma"/>
              </a:rPr>
              <a:t>	questo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qui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dentro</a:t>
            </a:r>
            <a:endParaRPr sz="2000" dirty="0">
              <a:latin typeface="Tahoma"/>
              <a:cs typeface="Tahoma"/>
            </a:endParaRPr>
          </a:p>
          <a:p>
            <a:pPr marL="12700" marR="5080">
              <a:lnSpc>
                <a:spcPct val="110000"/>
              </a:lnSpc>
              <a:tabLst>
                <a:tab pos="4738370" algn="l"/>
              </a:tabLst>
            </a:pPr>
            <a:r>
              <a:rPr sz="2000" dirty="0">
                <a:latin typeface="Tahoma"/>
                <a:cs typeface="Tahoma"/>
              </a:rPr>
              <a:t>Il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mio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sesto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senso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mi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dice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che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fra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poco</a:t>
            </a:r>
            <a:r>
              <a:rPr sz="2000" spc="-25" dirty="0">
                <a:latin typeface="Tahoma"/>
                <a:cs typeface="Tahoma"/>
              </a:rPr>
              <a:t> il</a:t>
            </a:r>
            <a:r>
              <a:rPr sz="2000" dirty="0">
                <a:latin typeface="Tahoma"/>
                <a:cs typeface="Tahoma"/>
              </a:rPr>
              <a:t>	prezzo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dell'alluminio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scenderà </a:t>
            </a:r>
            <a:r>
              <a:rPr sz="2000" dirty="0">
                <a:latin typeface="Tahoma"/>
                <a:cs typeface="Tahoma"/>
              </a:rPr>
              <a:t>Non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sopporto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che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tu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mi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parli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20" dirty="0">
                <a:latin typeface="Tahoma"/>
                <a:cs typeface="Tahoma"/>
              </a:rPr>
              <a:t>così</a:t>
            </a:r>
            <a:endParaRPr sz="2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latin typeface="Tahoma"/>
                <a:cs typeface="Tahoma"/>
              </a:rPr>
              <a:t>Sputa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fuori!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Non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tenerti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tutto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dentro!</a:t>
            </a:r>
            <a:endParaRPr sz="2000" dirty="0">
              <a:latin typeface="Tahoma"/>
              <a:cs typeface="Tahoma"/>
            </a:endParaRPr>
          </a:p>
          <a:p>
            <a:pPr marL="12700" marR="531495">
              <a:lnSpc>
                <a:spcPct val="110000"/>
              </a:lnSpc>
            </a:pPr>
            <a:r>
              <a:rPr sz="2000" dirty="0">
                <a:latin typeface="Tahoma"/>
                <a:cs typeface="Tahoma"/>
              </a:rPr>
              <a:t>Non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chiedetemi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perché.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Questa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faccenda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non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mi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convince.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Puzza. </a:t>
            </a:r>
            <a:r>
              <a:rPr sz="2000" dirty="0">
                <a:latin typeface="Tahoma"/>
                <a:cs typeface="Tahoma"/>
              </a:rPr>
              <a:t>Quel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tale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non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mi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piace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e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non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voglio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avere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niente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che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fare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con</a:t>
            </a:r>
            <a:r>
              <a:rPr sz="2000" spc="-20" dirty="0">
                <a:latin typeface="Tahoma"/>
                <a:cs typeface="Tahoma"/>
              </a:rPr>
              <a:t> lui! </a:t>
            </a:r>
            <a:r>
              <a:rPr sz="2000" dirty="0">
                <a:latin typeface="Tahoma"/>
                <a:cs typeface="Tahoma"/>
              </a:rPr>
              <a:t>Questo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progetto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è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assurdo.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Tutta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fatica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sprecata!</a:t>
            </a:r>
            <a:endParaRPr sz="2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latin typeface="Tahoma"/>
                <a:cs typeface="Tahoma"/>
              </a:rPr>
              <a:t>So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che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è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un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imbroglione,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ma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mi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piace...</a:t>
            </a:r>
            <a:endParaRPr sz="2000" dirty="0">
              <a:latin typeface="Tahoma"/>
              <a:cs typeface="Tahoma"/>
            </a:endParaRPr>
          </a:p>
          <a:p>
            <a:pPr marL="12700" marR="225425">
              <a:lnSpc>
                <a:spcPct val="110000"/>
              </a:lnSpc>
              <a:tabLst>
                <a:tab pos="4277360" algn="l"/>
              </a:tabLst>
            </a:pPr>
            <a:r>
              <a:rPr sz="2000" dirty="0">
                <a:latin typeface="Tahoma"/>
                <a:cs typeface="Tahoma"/>
              </a:rPr>
              <a:t>Sento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che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siamo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destinati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perdere.</a:t>
            </a:r>
            <a:r>
              <a:rPr sz="2000" dirty="0">
                <a:latin typeface="Tahoma"/>
                <a:cs typeface="Tahoma"/>
              </a:rPr>
              <a:t>	Cerchiamo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di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uscirne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comunque </a:t>
            </a:r>
            <a:r>
              <a:rPr sz="2000" dirty="0">
                <a:latin typeface="Tahoma"/>
                <a:cs typeface="Tahoma"/>
              </a:rPr>
              <a:t>Non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è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leale!</a:t>
            </a:r>
            <a:endParaRPr sz="2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2000" dirty="0">
                <a:latin typeface="Tahoma"/>
                <a:cs typeface="Tahoma"/>
              </a:rPr>
              <a:t>Forse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ho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paura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di </a:t>
            </a:r>
            <a:r>
              <a:rPr sz="2000" spc="-10" dirty="0">
                <a:latin typeface="Tahoma"/>
                <a:cs typeface="Tahoma"/>
              </a:rPr>
              <a:t>cambiare</a:t>
            </a:r>
            <a:endParaRPr sz="2000" dirty="0">
              <a:latin typeface="Tahoma"/>
              <a:cs typeface="Tahoma"/>
            </a:endParaRPr>
          </a:p>
          <a:p>
            <a:pPr marL="12700" marR="2830195">
              <a:lnSpc>
                <a:spcPct val="110000"/>
              </a:lnSpc>
            </a:pPr>
            <a:r>
              <a:rPr sz="2000" dirty="0">
                <a:latin typeface="Tahoma"/>
                <a:cs typeface="Tahoma"/>
              </a:rPr>
              <a:t>Sono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furioso!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Non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mi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piace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essere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imbrogliato! </a:t>
            </a:r>
            <a:r>
              <a:rPr sz="2000" dirty="0">
                <a:latin typeface="Tahoma"/>
                <a:cs typeface="Tahoma"/>
              </a:rPr>
              <a:t>Non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accetterà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spc="-20" dirty="0">
                <a:latin typeface="Tahoma"/>
                <a:cs typeface="Tahoma"/>
              </a:rPr>
              <a:t>mai!</a:t>
            </a:r>
            <a:endParaRPr sz="2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latin typeface="Tahoma"/>
                <a:cs typeface="Tahoma"/>
              </a:rPr>
              <a:t>Basta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lavorare!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Facciamoci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una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bella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mangiata!</a:t>
            </a:r>
            <a:endParaRPr sz="2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  <a:tabLst>
                <a:tab pos="4972685" algn="l"/>
              </a:tabLst>
            </a:pPr>
            <a:r>
              <a:rPr sz="2000" dirty="0">
                <a:latin typeface="Tahoma"/>
                <a:cs typeface="Tahoma"/>
              </a:rPr>
              <a:t>Non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c'è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bisogno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che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mi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spieghi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perché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spc="-25" dirty="0">
                <a:latin typeface="Tahoma"/>
                <a:cs typeface="Tahoma"/>
              </a:rPr>
              <a:t>non</a:t>
            </a:r>
            <a:r>
              <a:rPr sz="2000" dirty="0">
                <a:latin typeface="Tahoma"/>
                <a:cs typeface="Tahoma"/>
              </a:rPr>
              <a:t>	ti</a:t>
            </a:r>
            <a:r>
              <a:rPr sz="2000" spc="-10" dirty="0">
                <a:latin typeface="Tahoma"/>
                <a:cs typeface="Tahoma"/>
              </a:rPr>
              <a:t> fidi…</a:t>
            </a:r>
            <a:endParaRPr sz="20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71926" y="881888"/>
            <a:ext cx="3201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96465" algn="l"/>
              </a:tabLst>
            </a:pPr>
            <a:r>
              <a:rPr spc="-10" dirty="0">
                <a:solidFill>
                  <a:srgbClr val="CCCCFF"/>
                </a:solidFill>
              </a:rPr>
              <a:t>Cappello</a:t>
            </a:r>
            <a:r>
              <a:rPr dirty="0">
                <a:solidFill>
                  <a:srgbClr val="CCCCFF"/>
                </a:solidFill>
              </a:rPr>
              <a:t>	</a:t>
            </a:r>
            <a:r>
              <a:rPr spc="-20" dirty="0">
                <a:solidFill>
                  <a:srgbClr val="CCCCFF"/>
                </a:solidFill>
              </a:rPr>
              <a:t>nero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9845" y="1407477"/>
            <a:ext cx="9139555" cy="4043045"/>
            <a:chOff x="4713" y="1356469"/>
            <a:chExt cx="9139555" cy="40430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3" y="1985924"/>
              <a:ext cx="9139235" cy="341311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302014" y="1356469"/>
              <a:ext cx="2014220" cy="1290955"/>
            </a:xfrm>
            <a:custGeom>
              <a:avLst/>
              <a:gdLst/>
              <a:ahLst/>
              <a:cxnLst/>
              <a:rect l="l" t="t" r="r" b="b"/>
              <a:pathLst>
                <a:path w="2014220" h="1290955">
                  <a:moveTo>
                    <a:pt x="1814271" y="0"/>
                  </a:moveTo>
                  <a:lnTo>
                    <a:pt x="0" y="879309"/>
                  </a:lnTo>
                  <a:lnTo>
                    <a:pt x="199402" y="1290739"/>
                  </a:lnTo>
                  <a:lnTo>
                    <a:pt x="2013673" y="411429"/>
                  </a:lnTo>
                  <a:lnTo>
                    <a:pt x="1814271" y="0"/>
                  </a:lnTo>
                  <a:close/>
                </a:path>
              </a:pathLst>
            </a:custGeom>
            <a:solidFill>
              <a:srgbClr val="99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05756" y="1601917"/>
              <a:ext cx="1595755" cy="908685"/>
            </a:xfrm>
            <a:custGeom>
              <a:avLst/>
              <a:gdLst/>
              <a:ahLst/>
              <a:cxnLst/>
              <a:rect l="l" t="t" r="r" b="b"/>
              <a:pathLst>
                <a:path w="1595754" h="908685">
                  <a:moveTo>
                    <a:pt x="32677" y="661035"/>
                  </a:moveTo>
                  <a:lnTo>
                    <a:pt x="0" y="677545"/>
                  </a:lnTo>
                  <a:lnTo>
                    <a:pt x="29413" y="908685"/>
                  </a:lnTo>
                  <a:lnTo>
                    <a:pt x="56197" y="895985"/>
                  </a:lnTo>
                  <a:lnTo>
                    <a:pt x="47282" y="832485"/>
                  </a:lnTo>
                  <a:lnTo>
                    <a:pt x="100622" y="805815"/>
                  </a:lnTo>
                  <a:lnTo>
                    <a:pt x="43675" y="805815"/>
                  </a:lnTo>
                  <a:lnTo>
                    <a:pt x="28778" y="696595"/>
                  </a:lnTo>
                  <a:lnTo>
                    <a:pt x="67439" y="696595"/>
                  </a:lnTo>
                  <a:lnTo>
                    <a:pt x="32677" y="661035"/>
                  </a:lnTo>
                  <a:close/>
                </a:path>
                <a:path w="1595754" h="908685">
                  <a:moveTo>
                    <a:pt x="163036" y="794385"/>
                  </a:moveTo>
                  <a:lnTo>
                    <a:pt x="123482" y="794385"/>
                  </a:lnTo>
                  <a:lnTo>
                    <a:pt x="168567" y="841375"/>
                  </a:lnTo>
                  <a:lnTo>
                    <a:pt x="196557" y="828675"/>
                  </a:lnTo>
                  <a:lnTo>
                    <a:pt x="163036" y="794385"/>
                  </a:lnTo>
                  <a:close/>
                </a:path>
                <a:path w="1595754" h="908685">
                  <a:moveTo>
                    <a:pt x="182721" y="691515"/>
                  </a:moveTo>
                  <a:lnTo>
                    <a:pt x="151396" y="691515"/>
                  </a:lnTo>
                  <a:lnTo>
                    <a:pt x="191566" y="774065"/>
                  </a:lnTo>
                  <a:lnTo>
                    <a:pt x="221043" y="805815"/>
                  </a:lnTo>
                  <a:lnTo>
                    <a:pt x="229851" y="807085"/>
                  </a:lnTo>
                  <a:lnTo>
                    <a:pt x="239091" y="807085"/>
                  </a:lnTo>
                  <a:lnTo>
                    <a:pt x="248763" y="805815"/>
                  </a:lnTo>
                  <a:lnTo>
                    <a:pt x="258864" y="802005"/>
                  </a:lnTo>
                  <a:lnTo>
                    <a:pt x="262966" y="799465"/>
                  </a:lnTo>
                  <a:lnTo>
                    <a:pt x="267271" y="796925"/>
                  </a:lnTo>
                  <a:lnTo>
                    <a:pt x="276263" y="790575"/>
                  </a:lnTo>
                  <a:lnTo>
                    <a:pt x="280555" y="788035"/>
                  </a:lnTo>
                  <a:lnTo>
                    <a:pt x="284645" y="784225"/>
                  </a:lnTo>
                  <a:lnTo>
                    <a:pt x="283425" y="781685"/>
                  </a:lnTo>
                  <a:lnTo>
                    <a:pt x="235229" y="781685"/>
                  </a:lnTo>
                  <a:lnTo>
                    <a:pt x="231635" y="780415"/>
                  </a:lnTo>
                  <a:lnTo>
                    <a:pt x="228612" y="777875"/>
                  </a:lnTo>
                  <a:lnTo>
                    <a:pt x="225094" y="775335"/>
                  </a:lnTo>
                  <a:lnTo>
                    <a:pt x="222199" y="771525"/>
                  </a:lnTo>
                  <a:lnTo>
                    <a:pt x="217690" y="763905"/>
                  </a:lnTo>
                  <a:lnTo>
                    <a:pt x="214718" y="757555"/>
                  </a:lnTo>
                  <a:lnTo>
                    <a:pt x="182721" y="691515"/>
                  </a:lnTo>
                  <a:close/>
                </a:path>
                <a:path w="1595754" h="908685">
                  <a:moveTo>
                    <a:pt x="67439" y="696595"/>
                  </a:moveTo>
                  <a:lnTo>
                    <a:pt x="28778" y="696595"/>
                  </a:lnTo>
                  <a:lnTo>
                    <a:pt x="105143" y="775335"/>
                  </a:lnTo>
                  <a:lnTo>
                    <a:pt x="43675" y="805815"/>
                  </a:lnTo>
                  <a:lnTo>
                    <a:pt x="100622" y="805815"/>
                  </a:lnTo>
                  <a:lnTo>
                    <a:pt x="123482" y="794385"/>
                  </a:lnTo>
                  <a:lnTo>
                    <a:pt x="163036" y="794385"/>
                  </a:lnTo>
                  <a:lnTo>
                    <a:pt x="67439" y="696595"/>
                  </a:lnTo>
                  <a:close/>
                </a:path>
                <a:path w="1595754" h="908685">
                  <a:moveTo>
                    <a:pt x="273672" y="761365"/>
                  </a:moveTo>
                  <a:lnTo>
                    <a:pt x="272199" y="762635"/>
                  </a:lnTo>
                  <a:lnTo>
                    <a:pt x="270891" y="763905"/>
                  </a:lnTo>
                  <a:lnTo>
                    <a:pt x="268605" y="766445"/>
                  </a:lnTo>
                  <a:lnTo>
                    <a:pt x="262102" y="771525"/>
                  </a:lnTo>
                  <a:lnTo>
                    <a:pt x="258419" y="774065"/>
                  </a:lnTo>
                  <a:lnTo>
                    <a:pt x="248513" y="779145"/>
                  </a:lnTo>
                  <a:lnTo>
                    <a:pt x="243535" y="780415"/>
                  </a:lnTo>
                  <a:lnTo>
                    <a:pt x="239382" y="780415"/>
                  </a:lnTo>
                  <a:lnTo>
                    <a:pt x="235229" y="781685"/>
                  </a:lnTo>
                  <a:lnTo>
                    <a:pt x="283425" y="781685"/>
                  </a:lnTo>
                  <a:lnTo>
                    <a:pt x="273672" y="761365"/>
                  </a:lnTo>
                  <a:close/>
                </a:path>
                <a:path w="1595754" h="908685">
                  <a:moveTo>
                    <a:pt x="271862" y="648335"/>
                  </a:moveTo>
                  <a:lnTo>
                    <a:pt x="240538" y="648335"/>
                  </a:lnTo>
                  <a:lnTo>
                    <a:pt x="280720" y="730885"/>
                  </a:lnTo>
                  <a:lnTo>
                    <a:pt x="310184" y="762635"/>
                  </a:lnTo>
                  <a:lnTo>
                    <a:pt x="318992" y="763905"/>
                  </a:lnTo>
                  <a:lnTo>
                    <a:pt x="328233" y="763905"/>
                  </a:lnTo>
                  <a:lnTo>
                    <a:pt x="337904" y="762635"/>
                  </a:lnTo>
                  <a:lnTo>
                    <a:pt x="348005" y="758825"/>
                  </a:lnTo>
                  <a:lnTo>
                    <a:pt x="352107" y="756285"/>
                  </a:lnTo>
                  <a:lnTo>
                    <a:pt x="356412" y="753745"/>
                  </a:lnTo>
                  <a:lnTo>
                    <a:pt x="365404" y="747395"/>
                  </a:lnTo>
                  <a:lnTo>
                    <a:pt x="369697" y="744855"/>
                  </a:lnTo>
                  <a:lnTo>
                    <a:pt x="373786" y="741045"/>
                  </a:lnTo>
                  <a:lnTo>
                    <a:pt x="372567" y="738505"/>
                  </a:lnTo>
                  <a:lnTo>
                    <a:pt x="324370" y="738505"/>
                  </a:lnTo>
                  <a:lnTo>
                    <a:pt x="320776" y="737235"/>
                  </a:lnTo>
                  <a:lnTo>
                    <a:pt x="317754" y="734695"/>
                  </a:lnTo>
                  <a:lnTo>
                    <a:pt x="314236" y="732155"/>
                  </a:lnTo>
                  <a:lnTo>
                    <a:pt x="311340" y="728345"/>
                  </a:lnTo>
                  <a:lnTo>
                    <a:pt x="306832" y="720725"/>
                  </a:lnTo>
                  <a:lnTo>
                    <a:pt x="303860" y="714375"/>
                  </a:lnTo>
                  <a:lnTo>
                    <a:pt x="271862" y="648335"/>
                  </a:lnTo>
                  <a:close/>
                </a:path>
                <a:path w="1595754" h="908685">
                  <a:moveTo>
                    <a:pt x="362813" y="718185"/>
                  </a:moveTo>
                  <a:lnTo>
                    <a:pt x="361340" y="719455"/>
                  </a:lnTo>
                  <a:lnTo>
                    <a:pt x="360032" y="720725"/>
                  </a:lnTo>
                  <a:lnTo>
                    <a:pt x="357746" y="723265"/>
                  </a:lnTo>
                  <a:lnTo>
                    <a:pt x="351243" y="728345"/>
                  </a:lnTo>
                  <a:lnTo>
                    <a:pt x="347560" y="730885"/>
                  </a:lnTo>
                  <a:lnTo>
                    <a:pt x="337654" y="735965"/>
                  </a:lnTo>
                  <a:lnTo>
                    <a:pt x="332676" y="737235"/>
                  </a:lnTo>
                  <a:lnTo>
                    <a:pt x="328523" y="737235"/>
                  </a:lnTo>
                  <a:lnTo>
                    <a:pt x="324370" y="738505"/>
                  </a:lnTo>
                  <a:lnTo>
                    <a:pt x="372567" y="738505"/>
                  </a:lnTo>
                  <a:lnTo>
                    <a:pt x="362813" y="718185"/>
                  </a:lnTo>
                  <a:close/>
                </a:path>
                <a:path w="1595754" h="908685">
                  <a:moveTo>
                    <a:pt x="412635" y="541655"/>
                  </a:moveTo>
                  <a:lnTo>
                    <a:pt x="363531" y="559435"/>
                  </a:lnTo>
                  <a:lnTo>
                    <a:pt x="337997" y="596265"/>
                  </a:lnTo>
                  <a:lnTo>
                    <a:pt x="335313" y="612775"/>
                  </a:lnTo>
                  <a:lnTo>
                    <a:pt x="335834" y="626745"/>
                  </a:lnTo>
                  <a:lnTo>
                    <a:pt x="347052" y="663575"/>
                  </a:lnTo>
                  <a:lnTo>
                    <a:pt x="380510" y="704215"/>
                  </a:lnTo>
                  <a:lnTo>
                    <a:pt x="409702" y="715645"/>
                  </a:lnTo>
                  <a:lnTo>
                    <a:pt x="425632" y="715645"/>
                  </a:lnTo>
                  <a:lnTo>
                    <a:pt x="442340" y="711835"/>
                  </a:lnTo>
                  <a:lnTo>
                    <a:pt x="459828" y="705485"/>
                  </a:lnTo>
                  <a:lnTo>
                    <a:pt x="465912" y="701675"/>
                  </a:lnTo>
                  <a:lnTo>
                    <a:pt x="470750" y="699135"/>
                  </a:lnTo>
                  <a:lnTo>
                    <a:pt x="478015" y="694055"/>
                  </a:lnTo>
                  <a:lnTo>
                    <a:pt x="481952" y="690245"/>
                  </a:lnTo>
                  <a:lnTo>
                    <a:pt x="426593" y="690245"/>
                  </a:lnTo>
                  <a:lnTo>
                    <a:pt x="416058" y="688975"/>
                  </a:lnTo>
                  <a:lnTo>
                    <a:pt x="380248" y="664845"/>
                  </a:lnTo>
                  <a:lnTo>
                    <a:pt x="373468" y="653415"/>
                  </a:lnTo>
                  <a:lnTo>
                    <a:pt x="412345" y="634365"/>
                  </a:lnTo>
                  <a:lnTo>
                    <a:pt x="364121" y="634365"/>
                  </a:lnTo>
                  <a:lnTo>
                    <a:pt x="361594" y="628015"/>
                  </a:lnTo>
                  <a:lnTo>
                    <a:pt x="360146" y="621665"/>
                  </a:lnTo>
                  <a:lnTo>
                    <a:pt x="359448" y="610235"/>
                  </a:lnTo>
                  <a:lnTo>
                    <a:pt x="360197" y="603885"/>
                  </a:lnTo>
                  <a:lnTo>
                    <a:pt x="362038" y="598805"/>
                  </a:lnTo>
                  <a:lnTo>
                    <a:pt x="364020" y="592455"/>
                  </a:lnTo>
                  <a:lnTo>
                    <a:pt x="399148" y="567055"/>
                  </a:lnTo>
                  <a:lnTo>
                    <a:pt x="456568" y="567055"/>
                  </a:lnTo>
                  <a:lnTo>
                    <a:pt x="451523" y="560705"/>
                  </a:lnTo>
                  <a:lnTo>
                    <a:pt x="446260" y="556895"/>
                  </a:lnTo>
                  <a:lnTo>
                    <a:pt x="440759" y="551815"/>
                  </a:lnTo>
                  <a:lnTo>
                    <a:pt x="435021" y="549275"/>
                  </a:lnTo>
                  <a:lnTo>
                    <a:pt x="429044" y="546735"/>
                  </a:lnTo>
                  <a:lnTo>
                    <a:pt x="420916" y="542925"/>
                  </a:lnTo>
                  <a:lnTo>
                    <a:pt x="412635" y="541655"/>
                  </a:lnTo>
                  <a:close/>
                </a:path>
                <a:path w="1595754" h="908685">
                  <a:moveTo>
                    <a:pt x="145605" y="615315"/>
                  </a:moveTo>
                  <a:lnTo>
                    <a:pt x="120434" y="626745"/>
                  </a:lnTo>
                  <a:lnTo>
                    <a:pt x="141262" y="669925"/>
                  </a:lnTo>
                  <a:lnTo>
                    <a:pt x="124256" y="678815"/>
                  </a:lnTo>
                  <a:lnTo>
                    <a:pt x="134391" y="699135"/>
                  </a:lnTo>
                  <a:lnTo>
                    <a:pt x="151396" y="691515"/>
                  </a:lnTo>
                  <a:lnTo>
                    <a:pt x="182721" y="691515"/>
                  </a:lnTo>
                  <a:lnTo>
                    <a:pt x="176568" y="678815"/>
                  </a:lnTo>
                  <a:lnTo>
                    <a:pt x="220184" y="658495"/>
                  </a:lnTo>
                  <a:lnTo>
                    <a:pt x="166446" y="658495"/>
                  </a:lnTo>
                  <a:lnTo>
                    <a:pt x="145605" y="615315"/>
                  </a:lnTo>
                  <a:close/>
                </a:path>
                <a:path w="1595754" h="908685">
                  <a:moveTo>
                    <a:pt x="491591" y="640715"/>
                  </a:moveTo>
                  <a:lnTo>
                    <a:pt x="490118" y="640715"/>
                  </a:lnTo>
                  <a:lnTo>
                    <a:pt x="488886" y="643255"/>
                  </a:lnTo>
                  <a:lnTo>
                    <a:pt x="487172" y="647065"/>
                  </a:lnTo>
                  <a:lnTo>
                    <a:pt x="482777" y="653415"/>
                  </a:lnTo>
                  <a:lnTo>
                    <a:pt x="454456" y="680085"/>
                  </a:lnTo>
                  <a:lnTo>
                    <a:pt x="426593" y="690245"/>
                  </a:lnTo>
                  <a:lnTo>
                    <a:pt x="481952" y="690245"/>
                  </a:lnTo>
                  <a:lnTo>
                    <a:pt x="486219" y="687705"/>
                  </a:lnTo>
                  <a:lnTo>
                    <a:pt x="489216" y="683895"/>
                  </a:lnTo>
                  <a:lnTo>
                    <a:pt x="492493" y="681355"/>
                  </a:lnTo>
                  <a:lnTo>
                    <a:pt x="504888" y="667385"/>
                  </a:lnTo>
                  <a:lnTo>
                    <a:pt x="491591" y="640715"/>
                  </a:lnTo>
                  <a:close/>
                </a:path>
                <a:path w="1595754" h="908685">
                  <a:moveTo>
                    <a:pt x="489864" y="501015"/>
                  </a:moveTo>
                  <a:lnTo>
                    <a:pt x="464693" y="513715"/>
                  </a:lnTo>
                  <a:lnTo>
                    <a:pt x="537184" y="663575"/>
                  </a:lnTo>
                  <a:lnTo>
                    <a:pt x="562368" y="650875"/>
                  </a:lnTo>
                  <a:lnTo>
                    <a:pt x="508241" y="539115"/>
                  </a:lnTo>
                  <a:lnTo>
                    <a:pt x="511165" y="532765"/>
                  </a:lnTo>
                  <a:lnTo>
                    <a:pt x="514334" y="527685"/>
                  </a:lnTo>
                  <a:lnTo>
                    <a:pt x="517746" y="521335"/>
                  </a:lnTo>
                  <a:lnTo>
                    <a:pt x="520485" y="517525"/>
                  </a:lnTo>
                  <a:lnTo>
                    <a:pt x="497916" y="517525"/>
                  </a:lnTo>
                  <a:lnTo>
                    <a:pt x="489864" y="501015"/>
                  </a:lnTo>
                  <a:close/>
                </a:path>
                <a:path w="1595754" h="908685">
                  <a:moveTo>
                    <a:pt x="212788" y="635635"/>
                  </a:moveTo>
                  <a:lnTo>
                    <a:pt x="166446" y="658495"/>
                  </a:lnTo>
                  <a:lnTo>
                    <a:pt x="220184" y="658495"/>
                  </a:lnTo>
                  <a:lnTo>
                    <a:pt x="222910" y="657225"/>
                  </a:lnTo>
                  <a:lnTo>
                    <a:pt x="212788" y="635635"/>
                  </a:lnTo>
                  <a:close/>
                </a:path>
                <a:path w="1595754" h="908685">
                  <a:moveTo>
                    <a:pt x="234759" y="572135"/>
                  </a:moveTo>
                  <a:lnTo>
                    <a:pt x="209575" y="583565"/>
                  </a:lnTo>
                  <a:lnTo>
                    <a:pt x="230416" y="626745"/>
                  </a:lnTo>
                  <a:lnTo>
                    <a:pt x="213398" y="635635"/>
                  </a:lnTo>
                  <a:lnTo>
                    <a:pt x="223532" y="655955"/>
                  </a:lnTo>
                  <a:lnTo>
                    <a:pt x="240538" y="648335"/>
                  </a:lnTo>
                  <a:lnTo>
                    <a:pt x="271862" y="648335"/>
                  </a:lnTo>
                  <a:lnTo>
                    <a:pt x="265709" y="635635"/>
                  </a:lnTo>
                  <a:lnTo>
                    <a:pt x="306902" y="615315"/>
                  </a:lnTo>
                  <a:lnTo>
                    <a:pt x="255587" y="615315"/>
                  </a:lnTo>
                  <a:lnTo>
                    <a:pt x="234759" y="572135"/>
                  </a:lnTo>
                  <a:close/>
                </a:path>
                <a:path w="1595754" h="908685">
                  <a:moveTo>
                    <a:pt x="456568" y="567055"/>
                  </a:moveTo>
                  <a:lnTo>
                    <a:pt x="415404" y="567055"/>
                  </a:lnTo>
                  <a:lnTo>
                    <a:pt x="424484" y="572135"/>
                  </a:lnTo>
                  <a:lnTo>
                    <a:pt x="428561" y="574675"/>
                  </a:lnTo>
                  <a:lnTo>
                    <a:pt x="436168" y="583565"/>
                  </a:lnTo>
                  <a:lnTo>
                    <a:pt x="439813" y="588645"/>
                  </a:lnTo>
                  <a:lnTo>
                    <a:pt x="443280" y="596265"/>
                  </a:lnTo>
                  <a:lnTo>
                    <a:pt x="364121" y="634365"/>
                  </a:lnTo>
                  <a:lnTo>
                    <a:pt x="412345" y="634365"/>
                  </a:lnTo>
                  <a:lnTo>
                    <a:pt x="477139" y="602615"/>
                  </a:lnTo>
                  <a:lnTo>
                    <a:pt x="470509" y="589915"/>
                  </a:lnTo>
                  <a:lnTo>
                    <a:pt x="466064" y="581025"/>
                  </a:lnTo>
                  <a:lnTo>
                    <a:pt x="461416" y="573405"/>
                  </a:lnTo>
                  <a:lnTo>
                    <a:pt x="456568" y="567055"/>
                  </a:lnTo>
                  <a:close/>
                </a:path>
                <a:path w="1595754" h="908685">
                  <a:moveTo>
                    <a:pt x="601357" y="497205"/>
                  </a:moveTo>
                  <a:lnTo>
                    <a:pt x="550087" y="497205"/>
                  </a:lnTo>
                  <a:lnTo>
                    <a:pt x="559193" y="498475"/>
                  </a:lnTo>
                  <a:lnTo>
                    <a:pt x="563397" y="499745"/>
                  </a:lnTo>
                  <a:lnTo>
                    <a:pt x="629602" y="617855"/>
                  </a:lnTo>
                  <a:lnTo>
                    <a:pt x="654773" y="606425"/>
                  </a:lnTo>
                  <a:lnTo>
                    <a:pt x="607720" y="508635"/>
                  </a:lnTo>
                  <a:lnTo>
                    <a:pt x="601357" y="497205"/>
                  </a:lnTo>
                  <a:close/>
                </a:path>
                <a:path w="1595754" h="908685">
                  <a:moveTo>
                    <a:pt x="301929" y="592455"/>
                  </a:moveTo>
                  <a:lnTo>
                    <a:pt x="255587" y="615315"/>
                  </a:lnTo>
                  <a:lnTo>
                    <a:pt x="306902" y="615315"/>
                  </a:lnTo>
                  <a:lnTo>
                    <a:pt x="312051" y="612775"/>
                  </a:lnTo>
                  <a:lnTo>
                    <a:pt x="301929" y="592455"/>
                  </a:lnTo>
                  <a:close/>
                </a:path>
                <a:path w="1595754" h="908685">
                  <a:moveTo>
                    <a:pt x="720845" y="427355"/>
                  </a:moveTo>
                  <a:lnTo>
                    <a:pt x="694905" y="427355"/>
                  </a:lnTo>
                  <a:lnTo>
                    <a:pt x="670115" y="575945"/>
                  </a:lnTo>
                  <a:lnTo>
                    <a:pt x="679132" y="594995"/>
                  </a:lnTo>
                  <a:lnTo>
                    <a:pt x="752436" y="559435"/>
                  </a:lnTo>
                  <a:lnTo>
                    <a:pt x="698817" y="559435"/>
                  </a:lnTo>
                  <a:lnTo>
                    <a:pt x="720845" y="427355"/>
                  </a:lnTo>
                  <a:close/>
                </a:path>
                <a:path w="1595754" h="908685">
                  <a:moveTo>
                    <a:pt x="778903" y="520065"/>
                  </a:moveTo>
                  <a:lnTo>
                    <a:pt x="698817" y="559435"/>
                  </a:lnTo>
                  <a:lnTo>
                    <a:pt x="752436" y="559435"/>
                  </a:lnTo>
                  <a:lnTo>
                    <a:pt x="789089" y="541655"/>
                  </a:lnTo>
                  <a:lnTo>
                    <a:pt x="778903" y="520065"/>
                  </a:lnTo>
                  <a:close/>
                </a:path>
                <a:path w="1595754" h="908685">
                  <a:moveTo>
                    <a:pt x="766051" y="367665"/>
                  </a:moveTo>
                  <a:lnTo>
                    <a:pt x="740879" y="380365"/>
                  </a:lnTo>
                  <a:lnTo>
                    <a:pt x="813384" y="528955"/>
                  </a:lnTo>
                  <a:lnTo>
                    <a:pt x="838555" y="517525"/>
                  </a:lnTo>
                  <a:lnTo>
                    <a:pt x="766051" y="367665"/>
                  </a:lnTo>
                  <a:close/>
                </a:path>
                <a:path w="1595754" h="908685">
                  <a:moveTo>
                    <a:pt x="554704" y="469265"/>
                  </a:moveTo>
                  <a:lnTo>
                    <a:pt x="544145" y="470535"/>
                  </a:lnTo>
                  <a:lnTo>
                    <a:pt x="533260" y="475615"/>
                  </a:lnTo>
                  <a:lnTo>
                    <a:pt x="527402" y="478155"/>
                  </a:lnTo>
                  <a:lnTo>
                    <a:pt x="501231" y="511175"/>
                  </a:lnTo>
                  <a:lnTo>
                    <a:pt x="497916" y="517525"/>
                  </a:lnTo>
                  <a:lnTo>
                    <a:pt x="520485" y="517525"/>
                  </a:lnTo>
                  <a:lnTo>
                    <a:pt x="521398" y="516255"/>
                  </a:lnTo>
                  <a:lnTo>
                    <a:pt x="526427" y="509905"/>
                  </a:lnTo>
                  <a:lnTo>
                    <a:pt x="532066" y="504825"/>
                  </a:lnTo>
                  <a:lnTo>
                    <a:pt x="544652" y="499745"/>
                  </a:lnTo>
                  <a:lnTo>
                    <a:pt x="550087" y="497205"/>
                  </a:lnTo>
                  <a:lnTo>
                    <a:pt x="601357" y="497205"/>
                  </a:lnTo>
                  <a:lnTo>
                    <a:pt x="600650" y="495935"/>
                  </a:lnTo>
                  <a:lnTo>
                    <a:pt x="592815" y="485775"/>
                  </a:lnTo>
                  <a:lnTo>
                    <a:pt x="584215" y="478155"/>
                  </a:lnTo>
                  <a:lnTo>
                    <a:pt x="574852" y="473075"/>
                  </a:lnTo>
                  <a:lnTo>
                    <a:pt x="564939" y="470535"/>
                  </a:lnTo>
                  <a:lnTo>
                    <a:pt x="554704" y="469265"/>
                  </a:lnTo>
                  <a:close/>
                </a:path>
                <a:path w="1595754" h="908685">
                  <a:moveTo>
                    <a:pt x="902060" y="310515"/>
                  </a:moveTo>
                  <a:lnTo>
                    <a:pt x="887560" y="310515"/>
                  </a:lnTo>
                  <a:lnTo>
                    <a:pt x="872804" y="311785"/>
                  </a:lnTo>
                  <a:lnTo>
                    <a:pt x="833107" y="335915"/>
                  </a:lnTo>
                  <a:lnTo>
                    <a:pt x="816793" y="377825"/>
                  </a:lnTo>
                  <a:lnTo>
                    <a:pt x="817405" y="390525"/>
                  </a:lnTo>
                  <a:lnTo>
                    <a:pt x="817466" y="391795"/>
                  </a:lnTo>
                  <a:lnTo>
                    <a:pt x="829132" y="429895"/>
                  </a:lnTo>
                  <a:lnTo>
                    <a:pt x="861525" y="470535"/>
                  </a:lnTo>
                  <a:lnTo>
                    <a:pt x="903882" y="484505"/>
                  </a:lnTo>
                  <a:lnTo>
                    <a:pt x="918914" y="481965"/>
                  </a:lnTo>
                  <a:lnTo>
                    <a:pt x="934326" y="475615"/>
                  </a:lnTo>
                  <a:lnTo>
                    <a:pt x="948085" y="467995"/>
                  </a:lnTo>
                  <a:lnTo>
                    <a:pt x="957715" y="459105"/>
                  </a:lnTo>
                  <a:lnTo>
                    <a:pt x="904627" y="459105"/>
                  </a:lnTo>
                  <a:lnTo>
                    <a:pt x="895407" y="457835"/>
                  </a:lnTo>
                  <a:lnTo>
                    <a:pt x="862181" y="429895"/>
                  </a:lnTo>
                  <a:lnTo>
                    <a:pt x="845496" y="390525"/>
                  </a:lnTo>
                  <a:lnTo>
                    <a:pt x="844043" y="379095"/>
                  </a:lnTo>
                  <a:lnTo>
                    <a:pt x="844731" y="370205"/>
                  </a:lnTo>
                  <a:lnTo>
                    <a:pt x="844829" y="368935"/>
                  </a:lnTo>
                  <a:lnTo>
                    <a:pt x="877958" y="335915"/>
                  </a:lnTo>
                  <a:lnTo>
                    <a:pt x="887336" y="334645"/>
                  </a:lnTo>
                  <a:lnTo>
                    <a:pt x="943050" y="334645"/>
                  </a:lnTo>
                  <a:lnTo>
                    <a:pt x="942051" y="333375"/>
                  </a:lnTo>
                  <a:lnTo>
                    <a:pt x="929804" y="323215"/>
                  </a:lnTo>
                  <a:lnTo>
                    <a:pt x="916305" y="315595"/>
                  </a:lnTo>
                  <a:lnTo>
                    <a:pt x="902060" y="310515"/>
                  </a:lnTo>
                  <a:close/>
                </a:path>
                <a:path w="1595754" h="908685">
                  <a:moveTo>
                    <a:pt x="715111" y="391795"/>
                  </a:moveTo>
                  <a:lnTo>
                    <a:pt x="609854" y="443865"/>
                  </a:lnTo>
                  <a:lnTo>
                    <a:pt x="619912" y="464185"/>
                  </a:lnTo>
                  <a:lnTo>
                    <a:pt x="694905" y="427355"/>
                  </a:lnTo>
                  <a:lnTo>
                    <a:pt x="720845" y="427355"/>
                  </a:lnTo>
                  <a:lnTo>
                    <a:pt x="723811" y="409575"/>
                  </a:lnTo>
                  <a:lnTo>
                    <a:pt x="715111" y="391795"/>
                  </a:lnTo>
                  <a:close/>
                </a:path>
                <a:path w="1595754" h="908685">
                  <a:moveTo>
                    <a:pt x="943050" y="334645"/>
                  </a:moveTo>
                  <a:lnTo>
                    <a:pt x="887336" y="334645"/>
                  </a:lnTo>
                  <a:lnTo>
                    <a:pt x="896447" y="335915"/>
                  </a:lnTo>
                  <a:lnTo>
                    <a:pt x="905294" y="339725"/>
                  </a:lnTo>
                  <a:lnTo>
                    <a:pt x="936802" y="377825"/>
                  </a:lnTo>
                  <a:lnTo>
                    <a:pt x="947729" y="414655"/>
                  </a:lnTo>
                  <a:lnTo>
                    <a:pt x="946962" y="424815"/>
                  </a:lnTo>
                  <a:lnTo>
                    <a:pt x="914095" y="457835"/>
                  </a:lnTo>
                  <a:lnTo>
                    <a:pt x="904627" y="459105"/>
                  </a:lnTo>
                  <a:lnTo>
                    <a:pt x="957715" y="459105"/>
                  </a:lnTo>
                  <a:lnTo>
                    <a:pt x="959091" y="457835"/>
                  </a:lnTo>
                  <a:lnTo>
                    <a:pt x="967344" y="445135"/>
                  </a:lnTo>
                  <a:lnTo>
                    <a:pt x="972845" y="432435"/>
                  </a:lnTo>
                  <a:lnTo>
                    <a:pt x="975309" y="417195"/>
                  </a:lnTo>
                  <a:lnTo>
                    <a:pt x="974455" y="400685"/>
                  </a:lnTo>
                  <a:lnTo>
                    <a:pt x="970280" y="382905"/>
                  </a:lnTo>
                  <a:lnTo>
                    <a:pt x="962787" y="365125"/>
                  </a:lnTo>
                  <a:lnTo>
                    <a:pt x="953045" y="347345"/>
                  </a:lnTo>
                  <a:lnTo>
                    <a:pt x="943050" y="334645"/>
                  </a:lnTo>
                  <a:close/>
                </a:path>
                <a:path w="1595754" h="908685">
                  <a:moveTo>
                    <a:pt x="978090" y="264795"/>
                  </a:moveTo>
                  <a:lnTo>
                    <a:pt x="952906" y="277495"/>
                  </a:lnTo>
                  <a:lnTo>
                    <a:pt x="1025410" y="426085"/>
                  </a:lnTo>
                  <a:lnTo>
                    <a:pt x="1050594" y="414655"/>
                  </a:lnTo>
                  <a:lnTo>
                    <a:pt x="996454" y="302895"/>
                  </a:lnTo>
                  <a:lnTo>
                    <a:pt x="999383" y="296545"/>
                  </a:lnTo>
                  <a:lnTo>
                    <a:pt x="1002552" y="290195"/>
                  </a:lnTo>
                  <a:lnTo>
                    <a:pt x="1005961" y="285115"/>
                  </a:lnTo>
                  <a:lnTo>
                    <a:pt x="1008699" y="281305"/>
                  </a:lnTo>
                  <a:lnTo>
                    <a:pt x="986142" y="281305"/>
                  </a:lnTo>
                  <a:lnTo>
                    <a:pt x="978090" y="264795"/>
                  </a:lnTo>
                  <a:close/>
                </a:path>
                <a:path w="1595754" h="908685">
                  <a:moveTo>
                    <a:pt x="1089583" y="260985"/>
                  </a:moveTo>
                  <a:lnTo>
                    <a:pt x="1047419" y="260985"/>
                  </a:lnTo>
                  <a:lnTo>
                    <a:pt x="1051623" y="262255"/>
                  </a:lnTo>
                  <a:lnTo>
                    <a:pt x="1055497" y="266065"/>
                  </a:lnTo>
                  <a:lnTo>
                    <a:pt x="1117828" y="381635"/>
                  </a:lnTo>
                  <a:lnTo>
                    <a:pt x="1143000" y="370205"/>
                  </a:lnTo>
                  <a:lnTo>
                    <a:pt x="1095946" y="272415"/>
                  </a:lnTo>
                  <a:lnTo>
                    <a:pt x="1089583" y="260985"/>
                  </a:lnTo>
                  <a:close/>
                </a:path>
                <a:path w="1595754" h="908685">
                  <a:moveTo>
                    <a:pt x="743000" y="315595"/>
                  </a:moveTo>
                  <a:lnTo>
                    <a:pt x="714336" y="329565"/>
                  </a:lnTo>
                  <a:lnTo>
                    <a:pt x="726998" y="354965"/>
                  </a:lnTo>
                  <a:lnTo>
                    <a:pt x="755662" y="342265"/>
                  </a:lnTo>
                  <a:lnTo>
                    <a:pt x="743000" y="315595"/>
                  </a:lnTo>
                  <a:close/>
                </a:path>
                <a:path w="1595754" h="908685">
                  <a:moveTo>
                    <a:pt x="1198460" y="160655"/>
                  </a:moveTo>
                  <a:lnTo>
                    <a:pt x="1149345" y="178435"/>
                  </a:lnTo>
                  <a:lnTo>
                    <a:pt x="1123823" y="215265"/>
                  </a:lnTo>
                  <a:lnTo>
                    <a:pt x="1121137" y="231775"/>
                  </a:lnTo>
                  <a:lnTo>
                    <a:pt x="1121655" y="245745"/>
                  </a:lnTo>
                  <a:lnTo>
                    <a:pt x="1121749" y="248285"/>
                  </a:lnTo>
                  <a:lnTo>
                    <a:pt x="1142583" y="300355"/>
                  </a:lnTo>
                  <a:lnTo>
                    <a:pt x="1180376" y="330835"/>
                  </a:lnTo>
                  <a:lnTo>
                    <a:pt x="1195528" y="334645"/>
                  </a:lnTo>
                  <a:lnTo>
                    <a:pt x="1211457" y="334645"/>
                  </a:lnTo>
                  <a:lnTo>
                    <a:pt x="1228166" y="330835"/>
                  </a:lnTo>
                  <a:lnTo>
                    <a:pt x="1245654" y="324485"/>
                  </a:lnTo>
                  <a:lnTo>
                    <a:pt x="1251724" y="320675"/>
                  </a:lnTo>
                  <a:lnTo>
                    <a:pt x="1256576" y="318135"/>
                  </a:lnTo>
                  <a:lnTo>
                    <a:pt x="1263827" y="313055"/>
                  </a:lnTo>
                  <a:lnTo>
                    <a:pt x="1267777" y="310515"/>
                  </a:lnTo>
                  <a:lnTo>
                    <a:pt x="1269195" y="309245"/>
                  </a:lnTo>
                  <a:lnTo>
                    <a:pt x="1201883" y="309245"/>
                  </a:lnTo>
                  <a:lnTo>
                    <a:pt x="1191768" y="306705"/>
                  </a:lnTo>
                  <a:lnTo>
                    <a:pt x="1182309" y="301625"/>
                  </a:lnTo>
                  <a:lnTo>
                    <a:pt x="1173745" y="294005"/>
                  </a:lnTo>
                  <a:lnTo>
                    <a:pt x="1166073" y="283845"/>
                  </a:lnTo>
                  <a:lnTo>
                    <a:pt x="1159294" y="272415"/>
                  </a:lnTo>
                  <a:lnTo>
                    <a:pt x="1199162" y="253365"/>
                  </a:lnTo>
                  <a:lnTo>
                    <a:pt x="1149946" y="253365"/>
                  </a:lnTo>
                  <a:lnTo>
                    <a:pt x="1147406" y="247015"/>
                  </a:lnTo>
                  <a:lnTo>
                    <a:pt x="1145971" y="240665"/>
                  </a:lnTo>
                  <a:lnTo>
                    <a:pt x="1145260" y="229235"/>
                  </a:lnTo>
                  <a:lnTo>
                    <a:pt x="1146009" y="222885"/>
                  </a:lnTo>
                  <a:lnTo>
                    <a:pt x="1147864" y="217805"/>
                  </a:lnTo>
                  <a:lnTo>
                    <a:pt x="1149845" y="211455"/>
                  </a:lnTo>
                  <a:lnTo>
                    <a:pt x="1184973" y="186055"/>
                  </a:lnTo>
                  <a:lnTo>
                    <a:pt x="1242391" y="186055"/>
                  </a:lnTo>
                  <a:lnTo>
                    <a:pt x="1237348" y="180975"/>
                  </a:lnTo>
                  <a:lnTo>
                    <a:pt x="1232085" y="175895"/>
                  </a:lnTo>
                  <a:lnTo>
                    <a:pt x="1226585" y="172085"/>
                  </a:lnTo>
                  <a:lnTo>
                    <a:pt x="1220846" y="168275"/>
                  </a:lnTo>
                  <a:lnTo>
                    <a:pt x="1214869" y="165735"/>
                  </a:lnTo>
                  <a:lnTo>
                    <a:pt x="1206741" y="161925"/>
                  </a:lnTo>
                  <a:lnTo>
                    <a:pt x="1198460" y="160655"/>
                  </a:lnTo>
                  <a:close/>
                </a:path>
                <a:path w="1595754" h="908685">
                  <a:moveTo>
                    <a:pt x="1277404" y="259715"/>
                  </a:moveTo>
                  <a:lnTo>
                    <a:pt x="1275930" y="259715"/>
                  </a:lnTo>
                  <a:lnTo>
                    <a:pt x="1274699" y="262255"/>
                  </a:lnTo>
                  <a:lnTo>
                    <a:pt x="1272997" y="266065"/>
                  </a:lnTo>
                  <a:lnTo>
                    <a:pt x="1268603" y="272415"/>
                  </a:lnTo>
                  <a:lnTo>
                    <a:pt x="1265720" y="276225"/>
                  </a:lnTo>
                  <a:lnTo>
                    <a:pt x="1262164" y="281305"/>
                  </a:lnTo>
                  <a:lnTo>
                    <a:pt x="1258836" y="285115"/>
                  </a:lnTo>
                  <a:lnTo>
                    <a:pt x="1254810" y="288925"/>
                  </a:lnTo>
                  <a:lnTo>
                    <a:pt x="1245400" y="296545"/>
                  </a:lnTo>
                  <a:lnTo>
                    <a:pt x="1240282" y="299085"/>
                  </a:lnTo>
                  <a:lnTo>
                    <a:pt x="1234744" y="302895"/>
                  </a:lnTo>
                  <a:lnTo>
                    <a:pt x="1223371" y="306705"/>
                  </a:lnTo>
                  <a:lnTo>
                    <a:pt x="1212418" y="309245"/>
                  </a:lnTo>
                  <a:lnTo>
                    <a:pt x="1269195" y="309245"/>
                  </a:lnTo>
                  <a:lnTo>
                    <a:pt x="1272032" y="306705"/>
                  </a:lnTo>
                  <a:lnTo>
                    <a:pt x="1275041" y="304165"/>
                  </a:lnTo>
                  <a:lnTo>
                    <a:pt x="1278318" y="300355"/>
                  </a:lnTo>
                  <a:lnTo>
                    <a:pt x="1290713" y="286385"/>
                  </a:lnTo>
                  <a:lnTo>
                    <a:pt x="1277404" y="259715"/>
                  </a:lnTo>
                  <a:close/>
                </a:path>
                <a:path w="1595754" h="908685">
                  <a:moveTo>
                    <a:pt x="1053163" y="233045"/>
                  </a:moveTo>
                  <a:lnTo>
                    <a:pt x="1042924" y="233045"/>
                  </a:lnTo>
                  <a:lnTo>
                    <a:pt x="1032360" y="234315"/>
                  </a:lnTo>
                  <a:lnTo>
                    <a:pt x="996840" y="260985"/>
                  </a:lnTo>
                  <a:lnTo>
                    <a:pt x="986142" y="281305"/>
                  </a:lnTo>
                  <a:lnTo>
                    <a:pt x="1008699" y="281305"/>
                  </a:lnTo>
                  <a:lnTo>
                    <a:pt x="1009611" y="280035"/>
                  </a:lnTo>
                  <a:lnTo>
                    <a:pt x="1014641" y="273685"/>
                  </a:lnTo>
                  <a:lnTo>
                    <a:pt x="1020279" y="268605"/>
                  </a:lnTo>
                  <a:lnTo>
                    <a:pt x="1032878" y="262255"/>
                  </a:lnTo>
                  <a:lnTo>
                    <a:pt x="1038313" y="260985"/>
                  </a:lnTo>
                  <a:lnTo>
                    <a:pt x="1089583" y="260985"/>
                  </a:lnTo>
                  <a:lnTo>
                    <a:pt x="1088876" y="259715"/>
                  </a:lnTo>
                  <a:lnTo>
                    <a:pt x="1081041" y="249555"/>
                  </a:lnTo>
                  <a:lnTo>
                    <a:pt x="1072441" y="241935"/>
                  </a:lnTo>
                  <a:lnTo>
                    <a:pt x="1063078" y="236855"/>
                  </a:lnTo>
                  <a:lnTo>
                    <a:pt x="1053163" y="233045"/>
                  </a:lnTo>
                  <a:close/>
                </a:path>
                <a:path w="1595754" h="908685">
                  <a:moveTo>
                    <a:pt x="1242391" y="186055"/>
                  </a:moveTo>
                  <a:lnTo>
                    <a:pt x="1196073" y="186055"/>
                  </a:lnTo>
                  <a:lnTo>
                    <a:pt x="1201229" y="187325"/>
                  </a:lnTo>
                  <a:lnTo>
                    <a:pt x="1210310" y="191135"/>
                  </a:lnTo>
                  <a:lnTo>
                    <a:pt x="1214374" y="194945"/>
                  </a:lnTo>
                  <a:lnTo>
                    <a:pt x="1221994" y="202565"/>
                  </a:lnTo>
                  <a:lnTo>
                    <a:pt x="1225638" y="207645"/>
                  </a:lnTo>
                  <a:lnTo>
                    <a:pt x="1229106" y="215265"/>
                  </a:lnTo>
                  <a:lnTo>
                    <a:pt x="1149946" y="253365"/>
                  </a:lnTo>
                  <a:lnTo>
                    <a:pt x="1199162" y="253365"/>
                  </a:lnTo>
                  <a:lnTo>
                    <a:pt x="1262951" y="222885"/>
                  </a:lnTo>
                  <a:lnTo>
                    <a:pt x="1256334" y="208915"/>
                  </a:lnTo>
                  <a:lnTo>
                    <a:pt x="1251884" y="200025"/>
                  </a:lnTo>
                  <a:lnTo>
                    <a:pt x="1247236" y="192405"/>
                  </a:lnTo>
                  <a:lnTo>
                    <a:pt x="1242391" y="186055"/>
                  </a:lnTo>
                  <a:close/>
                </a:path>
                <a:path w="1595754" h="908685">
                  <a:moveTo>
                    <a:pt x="1460562" y="79883"/>
                  </a:moveTo>
                  <a:lnTo>
                    <a:pt x="1413471" y="79883"/>
                  </a:lnTo>
                  <a:lnTo>
                    <a:pt x="1418831" y="80530"/>
                  </a:lnTo>
                  <a:lnTo>
                    <a:pt x="1419153" y="80530"/>
                  </a:lnTo>
                  <a:lnTo>
                    <a:pt x="1421841" y="80784"/>
                  </a:lnTo>
                  <a:lnTo>
                    <a:pt x="1425689" y="82372"/>
                  </a:lnTo>
                  <a:lnTo>
                    <a:pt x="1432775" y="87871"/>
                  </a:lnTo>
                  <a:lnTo>
                    <a:pt x="1435963" y="92189"/>
                  </a:lnTo>
                  <a:lnTo>
                    <a:pt x="1441157" y="102908"/>
                  </a:lnTo>
                  <a:lnTo>
                    <a:pt x="1431711" y="108234"/>
                  </a:lnTo>
                  <a:lnTo>
                    <a:pt x="1422668" y="113544"/>
                  </a:lnTo>
                  <a:lnTo>
                    <a:pt x="1385207" y="140633"/>
                  </a:lnTo>
                  <a:lnTo>
                    <a:pt x="1367561" y="173888"/>
                  </a:lnTo>
                  <a:lnTo>
                    <a:pt x="1367572" y="181724"/>
                  </a:lnTo>
                  <a:lnTo>
                    <a:pt x="1368433" y="187921"/>
                  </a:lnTo>
                  <a:lnTo>
                    <a:pt x="1368491" y="188341"/>
                  </a:lnTo>
                  <a:lnTo>
                    <a:pt x="1392021" y="225704"/>
                  </a:lnTo>
                  <a:lnTo>
                    <a:pt x="1416367" y="234442"/>
                  </a:lnTo>
                  <a:lnTo>
                    <a:pt x="1429689" y="233718"/>
                  </a:lnTo>
                  <a:lnTo>
                    <a:pt x="1465821" y="211569"/>
                  </a:lnTo>
                  <a:lnTo>
                    <a:pt x="1469161" y="207086"/>
                  </a:lnTo>
                  <a:lnTo>
                    <a:pt x="1469886" y="206145"/>
                  </a:lnTo>
                  <a:lnTo>
                    <a:pt x="1421096" y="206145"/>
                  </a:lnTo>
                  <a:lnTo>
                    <a:pt x="1415669" y="205232"/>
                  </a:lnTo>
                  <a:lnTo>
                    <a:pt x="1408722" y="203200"/>
                  </a:lnTo>
                  <a:lnTo>
                    <a:pt x="1403184" y="197891"/>
                  </a:lnTo>
                  <a:lnTo>
                    <a:pt x="1395349" y="181724"/>
                  </a:lnTo>
                  <a:lnTo>
                    <a:pt x="1394663" y="174752"/>
                  </a:lnTo>
                  <a:lnTo>
                    <a:pt x="1399311" y="162026"/>
                  </a:lnTo>
                  <a:lnTo>
                    <a:pt x="1445171" y="126428"/>
                  </a:lnTo>
                  <a:lnTo>
                    <a:pt x="1450898" y="122999"/>
                  </a:lnTo>
                  <a:lnTo>
                    <a:pt x="1481828" y="122999"/>
                  </a:lnTo>
                  <a:lnTo>
                    <a:pt x="1464322" y="86880"/>
                  </a:lnTo>
                  <a:lnTo>
                    <a:pt x="1460793" y="80241"/>
                  </a:lnTo>
                  <a:lnTo>
                    <a:pt x="1460562" y="79883"/>
                  </a:lnTo>
                  <a:close/>
                </a:path>
                <a:path w="1595754" h="908685">
                  <a:moveTo>
                    <a:pt x="1481828" y="122999"/>
                  </a:moveTo>
                  <a:lnTo>
                    <a:pt x="1450898" y="122999"/>
                  </a:lnTo>
                  <a:lnTo>
                    <a:pt x="1471015" y="164515"/>
                  </a:lnTo>
                  <a:lnTo>
                    <a:pt x="1467815" y="172237"/>
                  </a:lnTo>
                  <a:lnTo>
                    <a:pt x="1440014" y="201536"/>
                  </a:lnTo>
                  <a:lnTo>
                    <a:pt x="1421096" y="206145"/>
                  </a:lnTo>
                  <a:lnTo>
                    <a:pt x="1469886" y="206145"/>
                  </a:lnTo>
                  <a:lnTo>
                    <a:pt x="1471599" y="203923"/>
                  </a:lnTo>
                  <a:lnTo>
                    <a:pt x="1473873" y="200152"/>
                  </a:lnTo>
                  <a:lnTo>
                    <a:pt x="1478114" y="191376"/>
                  </a:lnTo>
                  <a:lnTo>
                    <a:pt x="1479829" y="187921"/>
                  </a:lnTo>
                  <a:lnTo>
                    <a:pt x="1481150" y="185407"/>
                  </a:lnTo>
                  <a:lnTo>
                    <a:pt x="1512075" y="185407"/>
                  </a:lnTo>
                  <a:lnTo>
                    <a:pt x="1481828" y="122999"/>
                  </a:lnTo>
                  <a:close/>
                </a:path>
                <a:path w="1595754" h="908685">
                  <a:moveTo>
                    <a:pt x="1512075" y="185407"/>
                  </a:moveTo>
                  <a:lnTo>
                    <a:pt x="1481150" y="185407"/>
                  </a:lnTo>
                  <a:lnTo>
                    <a:pt x="1488871" y="201345"/>
                  </a:lnTo>
                  <a:lnTo>
                    <a:pt x="1513916" y="189204"/>
                  </a:lnTo>
                  <a:lnTo>
                    <a:pt x="1512075" y="185407"/>
                  </a:lnTo>
                  <a:close/>
                </a:path>
                <a:path w="1595754" h="908685">
                  <a:moveTo>
                    <a:pt x="1421180" y="53492"/>
                  </a:moveTo>
                  <a:lnTo>
                    <a:pt x="1412241" y="53682"/>
                  </a:lnTo>
                  <a:lnTo>
                    <a:pt x="1413324" y="53682"/>
                  </a:lnTo>
                  <a:lnTo>
                    <a:pt x="1405597" y="55473"/>
                  </a:lnTo>
                  <a:lnTo>
                    <a:pt x="1365954" y="72456"/>
                  </a:lnTo>
                  <a:lnTo>
                    <a:pt x="1336090" y="94615"/>
                  </a:lnTo>
                  <a:lnTo>
                    <a:pt x="1348486" y="120205"/>
                  </a:lnTo>
                  <a:lnTo>
                    <a:pt x="1349959" y="119481"/>
                  </a:lnTo>
                  <a:lnTo>
                    <a:pt x="1354724" y="114295"/>
                  </a:lnTo>
                  <a:lnTo>
                    <a:pt x="1359630" y="109402"/>
                  </a:lnTo>
                  <a:lnTo>
                    <a:pt x="1394002" y="85572"/>
                  </a:lnTo>
                  <a:lnTo>
                    <a:pt x="1408555" y="80530"/>
                  </a:lnTo>
                  <a:lnTo>
                    <a:pt x="1408019" y="80530"/>
                  </a:lnTo>
                  <a:lnTo>
                    <a:pt x="1413471" y="79883"/>
                  </a:lnTo>
                  <a:lnTo>
                    <a:pt x="1460562" y="79883"/>
                  </a:lnTo>
                  <a:lnTo>
                    <a:pt x="1457023" y="74382"/>
                  </a:lnTo>
                  <a:lnTo>
                    <a:pt x="1453010" y="69301"/>
                  </a:lnTo>
                  <a:lnTo>
                    <a:pt x="1448752" y="64998"/>
                  </a:lnTo>
                  <a:lnTo>
                    <a:pt x="1442910" y="59778"/>
                  </a:lnTo>
                  <a:lnTo>
                    <a:pt x="1436281" y="56426"/>
                  </a:lnTo>
                  <a:lnTo>
                    <a:pt x="1421180" y="53492"/>
                  </a:lnTo>
                  <a:close/>
                </a:path>
                <a:path w="1595754" h="908685">
                  <a:moveTo>
                    <a:pt x="1523136" y="0"/>
                  </a:moveTo>
                  <a:lnTo>
                    <a:pt x="1491119" y="15519"/>
                  </a:lnTo>
                  <a:lnTo>
                    <a:pt x="1509531" y="53492"/>
                  </a:lnTo>
                  <a:lnTo>
                    <a:pt x="1509623" y="53682"/>
                  </a:lnTo>
                  <a:lnTo>
                    <a:pt x="1541627" y="38176"/>
                  </a:lnTo>
                  <a:lnTo>
                    <a:pt x="1523136" y="0"/>
                  </a:lnTo>
                  <a:close/>
                </a:path>
                <a:path w="1595754" h="908685">
                  <a:moveTo>
                    <a:pt x="1577136" y="111429"/>
                  </a:moveTo>
                  <a:lnTo>
                    <a:pt x="1545132" y="126936"/>
                  </a:lnTo>
                  <a:lnTo>
                    <a:pt x="1563624" y="165112"/>
                  </a:lnTo>
                  <a:lnTo>
                    <a:pt x="1595640" y="149593"/>
                  </a:lnTo>
                  <a:lnTo>
                    <a:pt x="1577136" y="111429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37053" y="2148634"/>
              <a:ext cx="1907539" cy="1290955"/>
            </a:xfrm>
            <a:custGeom>
              <a:avLst/>
              <a:gdLst/>
              <a:ahLst/>
              <a:cxnLst/>
              <a:rect l="l" t="t" r="r" b="b"/>
              <a:pathLst>
                <a:path w="1907540" h="1290954">
                  <a:moveTo>
                    <a:pt x="1814271" y="0"/>
                  </a:moveTo>
                  <a:lnTo>
                    <a:pt x="0" y="879309"/>
                  </a:lnTo>
                  <a:lnTo>
                    <a:pt x="199402" y="1290739"/>
                  </a:lnTo>
                  <a:lnTo>
                    <a:pt x="1906943" y="463143"/>
                  </a:lnTo>
                  <a:lnTo>
                    <a:pt x="1906943" y="191223"/>
                  </a:lnTo>
                  <a:lnTo>
                    <a:pt x="1814271" y="0"/>
                  </a:lnTo>
                  <a:close/>
                </a:path>
              </a:pathLst>
            </a:custGeom>
            <a:solidFill>
              <a:srgbClr val="99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40794" y="2394079"/>
              <a:ext cx="1595755" cy="908685"/>
            </a:xfrm>
            <a:custGeom>
              <a:avLst/>
              <a:gdLst/>
              <a:ahLst/>
              <a:cxnLst/>
              <a:rect l="l" t="t" r="r" b="b"/>
              <a:pathLst>
                <a:path w="1595754" h="908685">
                  <a:moveTo>
                    <a:pt x="32677" y="661035"/>
                  </a:moveTo>
                  <a:lnTo>
                    <a:pt x="0" y="677545"/>
                  </a:lnTo>
                  <a:lnTo>
                    <a:pt x="29413" y="908685"/>
                  </a:lnTo>
                  <a:lnTo>
                    <a:pt x="56197" y="895985"/>
                  </a:lnTo>
                  <a:lnTo>
                    <a:pt x="47282" y="832485"/>
                  </a:lnTo>
                  <a:lnTo>
                    <a:pt x="100622" y="805815"/>
                  </a:lnTo>
                  <a:lnTo>
                    <a:pt x="43675" y="805815"/>
                  </a:lnTo>
                  <a:lnTo>
                    <a:pt x="28778" y="696595"/>
                  </a:lnTo>
                  <a:lnTo>
                    <a:pt x="67439" y="696595"/>
                  </a:lnTo>
                  <a:lnTo>
                    <a:pt x="32677" y="661035"/>
                  </a:lnTo>
                  <a:close/>
                </a:path>
                <a:path w="1595754" h="908685">
                  <a:moveTo>
                    <a:pt x="163036" y="794385"/>
                  </a:moveTo>
                  <a:lnTo>
                    <a:pt x="123482" y="794385"/>
                  </a:lnTo>
                  <a:lnTo>
                    <a:pt x="168567" y="841375"/>
                  </a:lnTo>
                  <a:lnTo>
                    <a:pt x="196557" y="828675"/>
                  </a:lnTo>
                  <a:lnTo>
                    <a:pt x="163036" y="794385"/>
                  </a:lnTo>
                  <a:close/>
                </a:path>
                <a:path w="1595754" h="908685">
                  <a:moveTo>
                    <a:pt x="182721" y="691515"/>
                  </a:moveTo>
                  <a:lnTo>
                    <a:pt x="151396" y="691515"/>
                  </a:lnTo>
                  <a:lnTo>
                    <a:pt x="191566" y="774065"/>
                  </a:lnTo>
                  <a:lnTo>
                    <a:pt x="221043" y="805815"/>
                  </a:lnTo>
                  <a:lnTo>
                    <a:pt x="229851" y="807085"/>
                  </a:lnTo>
                  <a:lnTo>
                    <a:pt x="239091" y="807085"/>
                  </a:lnTo>
                  <a:lnTo>
                    <a:pt x="248763" y="805815"/>
                  </a:lnTo>
                  <a:lnTo>
                    <a:pt x="258864" y="802005"/>
                  </a:lnTo>
                  <a:lnTo>
                    <a:pt x="262966" y="799465"/>
                  </a:lnTo>
                  <a:lnTo>
                    <a:pt x="267271" y="796925"/>
                  </a:lnTo>
                  <a:lnTo>
                    <a:pt x="276263" y="790575"/>
                  </a:lnTo>
                  <a:lnTo>
                    <a:pt x="280555" y="788035"/>
                  </a:lnTo>
                  <a:lnTo>
                    <a:pt x="284645" y="784225"/>
                  </a:lnTo>
                  <a:lnTo>
                    <a:pt x="283425" y="781685"/>
                  </a:lnTo>
                  <a:lnTo>
                    <a:pt x="235229" y="781685"/>
                  </a:lnTo>
                  <a:lnTo>
                    <a:pt x="231635" y="780415"/>
                  </a:lnTo>
                  <a:lnTo>
                    <a:pt x="228612" y="777875"/>
                  </a:lnTo>
                  <a:lnTo>
                    <a:pt x="225094" y="775335"/>
                  </a:lnTo>
                  <a:lnTo>
                    <a:pt x="222199" y="771525"/>
                  </a:lnTo>
                  <a:lnTo>
                    <a:pt x="217690" y="763905"/>
                  </a:lnTo>
                  <a:lnTo>
                    <a:pt x="214718" y="757555"/>
                  </a:lnTo>
                  <a:lnTo>
                    <a:pt x="182721" y="691515"/>
                  </a:lnTo>
                  <a:close/>
                </a:path>
                <a:path w="1595754" h="908685">
                  <a:moveTo>
                    <a:pt x="67439" y="696595"/>
                  </a:moveTo>
                  <a:lnTo>
                    <a:pt x="28778" y="696595"/>
                  </a:lnTo>
                  <a:lnTo>
                    <a:pt x="105143" y="775335"/>
                  </a:lnTo>
                  <a:lnTo>
                    <a:pt x="43675" y="805815"/>
                  </a:lnTo>
                  <a:lnTo>
                    <a:pt x="100622" y="805815"/>
                  </a:lnTo>
                  <a:lnTo>
                    <a:pt x="123482" y="794385"/>
                  </a:lnTo>
                  <a:lnTo>
                    <a:pt x="163036" y="794385"/>
                  </a:lnTo>
                  <a:lnTo>
                    <a:pt x="67439" y="696595"/>
                  </a:lnTo>
                  <a:close/>
                </a:path>
                <a:path w="1595754" h="908685">
                  <a:moveTo>
                    <a:pt x="273672" y="761365"/>
                  </a:moveTo>
                  <a:lnTo>
                    <a:pt x="272199" y="762635"/>
                  </a:lnTo>
                  <a:lnTo>
                    <a:pt x="270891" y="763905"/>
                  </a:lnTo>
                  <a:lnTo>
                    <a:pt x="268605" y="766445"/>
                  </a:lnTo>
                  <a:lnTo>
                    <a:pt x="262102" y="771525"/>
                  </a:lnTo>
                  <a:lnTo>
                    <a:pt x="258419" y="774065"/>
                  </a:lnTo>
                  <a:lnTo>
                    <a:pt x="248513" y="779145"/>
                  </a:lnTo>
                  <a:lnTo>
                    <a:pt x="243535" y="780415"/>
                  </a:lnTo>
                  <a:lnTo>
                    <a:pt x="239382" y="780415"/>
                  </a:lnTo>
                  <a:lnTo>
                    <a:pt x="235229" y="781685"/>
                  </a:lnTo>
                  <a:lnTo>
                    <a:pt x="283425" y="781685"/>
                  </a:lnTo>
                  <a:lnTo>
                    <a:pt x="273672" y="761365"/>
                  </a:lnTo>
                  <a:close/>
                </a:path>
                <a:path w="1595754" h="908685">
                  <a:moveTo>
                    <a:pt x="271862" y="648335"/>
                  </a:moveTo>
                  <a:lnTo>
                    <a:pt x="240538" y="648335"/>
                  </a:lnTo>
                  <a:lnTo>
                    <a:pt x="280720" y="730885"/>
                  </a:lnTo>
                  <a:lnTo>
                    <a:pt x="310184" y="762635"/>
                  </a:lnTo>
                  <a:lnTo>
                    <a:pt x="318992" y="763905"/>
                  </a:lnTo>
                  <a:lnTo>
                    <a:pt x="328233" y="763905"/>
                  </a:lnTo>
                  <a:lnTo>
                    <a:pt x="337904" y="762635"/>
                  </a:lnTo>
                  <a:lnTo>
                    <a:pt x="348005" y="758825"/>
                  </a:lnTo>
                  <a:lnTo>
                    <a:pt x="352107" y="756285"/>
                  </a:lnTo>
                  <a:lnTo>
                    <a:pt x="356412" y="753745"/>
                  </a:lnTo>
                  <a:lnTo>
                    <a:pt x="365404" y="747395"/>
                  </a:lnTo>
                  <a:lnTo>
                    <a:pt x="369697" y="744855"/>
                  </a:lnTo>
                  <a:lnTo>
                    <a:pt x="373786" y="741045"/>
                  </a:lnTo>
                  <a:lnTo>
                    <a:pt x="372567" y="738505"/>
                  </a:lnTo>
                  <a:lnTo>
                    <a:pt x="324370" y="738505"/>
                  </a:lnTo>
                  <a:lnTo>
                    <a:pt x="320776" y="737235"/>
                  </a:lnTo>
                  <a:lnTo>
                    <a:pt x="317754" y="734695"/>
                  </a:lnTo>
                  <a:lnTo>
                    <a:pt x="314236" y="732155"/>
                  </a:lnTo>
                  <a:lnTo>
                    <a:pt x="311340" y="728345"/>
                  </a:lnTo>
                  <a:lnTo>
                    <a:pt x="306832" y="720725"/>
                  </a:lnTo>
                  <a:lnTo>
                    <a:pt x="303860" y="714375"/>
                  </a:lnTo>
                  <a:lnTo>
                    <a:pt x="271862" y="648335"/>
                  </a:lnTo>
                  <a:close/>
                </a:path>
                <a:path w="1595754" h="908685">
                  <a:moveTo>
                    <a:pt x="362813" y="718185"/>
                  </a:moveTo>
                  <a:lnTo>
                    <a:pt x="361340" y="719455"/>
                  </a:lnTo>
                  <a:lnTo>
                    <a:pt x="360032" y="720725"/>
                  </a:lnTo>
                  <a:lnTo>
                    <a:pt x="357746" y="723265"/>
                  </a:lnTo>
                  <a:lnTo>
                    <a:pt x="351243" y="728345"/>
                  </a:lnTo>
                  <a:lnTo>
                    <a:pt x="347560" y="730885"/>
                  </a:lnTo>
                  <a:lnTo>
                    <a:pt x="337654" y="735965"/>
                  </a:lnTo>
                  <a:lnTo>
                    <a:pt x="332676" y="737235"/>
                  </a:lnTo>
                  <a:lnTo>
                    <a:pt x="328523" y="737235"/>
                  </a:lnTo>
                  <a:lnTo>
                    <a:pt x="324370" y="738505"/>
                  </a:lnTo>
                  <a:lnTo>
                    <a:pt x="372567" y="738505"/>
                  </a:lnTo>
                  <a:lnTo>
                    <a:pt x="362813" y="718185"/>
                  </a:lnTo>
                  <a:close/>
                </a:path>
                <a:path w="1595754" h="908685">
                  <a:moveTo>
                    <a:pt x="412635" y="541655"/>
                  </a:moveTo>
                  <a:lnTo>
                    <a:pt x="363531" y="559435"/>
                  </a:lnTo>
                  <a:lnTo>
                    <a:pt x="337997" y="596265"/>
                  </a:lnTo>
                  <a:lnTo>
                    <a:pt x="335313" y="612775"/>
                  </a:lnTo>
                  <a:lnTo>
                    <a:pt x="335834" y="626745"/>
                  </a:lnTo>
                  <a:lnTo>
                    <a:pt x="347052" y="663575"/>
                  </a:lnTo>
                  <a:lnTo>
                    <a:pt x="380510" y="704215"/>
                  </a:lnTo>
                  <a:lnTo>
                    <a:pt x="409702" y="715645"/>
                  </a:lnTo>
                  <a:lnTo>
                    <a:pt x="425632" y="715645"/>
                  </a:lnTo>
                  <a:lnTo>
                    <a:pt x="442340" y="711835"/>
                  </a:lnTo>
                  <a:lnTo>
                    <a:pt x="459828" y="705485"/>
                  </a:lnTo>
                  <a:lnTo>
                    <a:pt x="465912" y="701675"/>
                  </a:lnTo>
                  <a:lnTo>
                    <a:pt x="470750" y="699135"/>
                  </a:lnTo>
                  <a:lnTo>
                    <a:pt x="478015" y="694055"/>
                  </a:lnTo>
                  <a:lnTo>
                    <a:pt x="481952" y="690245"/>
                  </a:lnTo>
                  <a:lnTo>
                    <a:pt x="426593" y="690245"/>
                  </a:lnTo>
                  <a:lnTo>
                    <a:pt x="416058" y="688975"/>
                  </a:lnTo>
                  <a:lnTo>
                    <a:pt x="380248" y="664845"/>
                  </a:lnTo>
                  <a:lnTo>
                    <a:pt x="373468" y="653415"/>
                  </a:lnTo>
                  <a:lnTo>
                    <a:pt x="412345" y="634365"/>
                  </a:lnTo>
                  <a:lnTo>
                    <a:pt x="364121" y="634365"/>
                  </a:lnTo>
                  <a:lnTo>
                    <a:pt x="361594" y="628015"/>
                  </a:lnTo>
                  <a:lnTo>
                    <a:pt x="360146" y="621665"/>
                  </a:lnTo>
                  <a:lnTo>
                    <a:pt x="359448" y="610235"/>
                  </a:lnTo>
                  <a:lnTo>
                    <a:pt x="360197" y="603885"/>
                  </a:lnTo>
                  <a:lnTo>
                    <a:pt x="362038" y="598805"/>
                  </a:lnTo>
                  <a:lnTo>
                    <a:pt x="364020" y="592455"/>
                  </a:lnTo>
                  <a:lnTo>
                    <a:pt x="399148" y="567055"/>
                  </a:lnTo>
                  <a:lnTo>
                    <a:pt x="456568" y="567055"/>
                  </a:lnTo>
                  <a:lnTo>
                    <a:pt x="451523" y="560705"/>
                  </a:lnTo>
                  <a:lnTo>
                    <a:pt x="446260" y="556895"/>
                  </a:lnTo>
                  <a:lnTo>
                    <a:pt x="440759" y="551815"/>
                  </a:lnTo>
                  <a:lnTo>
                    <a:pt x="435021" y="549275"/>
                  </a:lnTo>
                  <a:lnTo>
                    <a:pt x="429044" y="546735"/>
                  </a:lnTo>
                  <a:lnTo>
                    <a:pt x="420916" y="542925"/>
                  </a:lnTo>
                  <a:lnTo>
                    <a:pt x="412635" y="541655"/>
                  </a:lnTo>
                  <a:close/>
                </a:path>
                <a:path w="1595754" h="908685">
                  <a:moveTo>
                    <a:pt x="145605" y="615315"/>
                  </a:moveTo>
                  <a:lnTo>
                    <a:pt x="120434" y="626745"/>
                  </a:lnTo>
                  <a:lnTo>
                    <a:pt x="141262" y="669925"/>
                  </a:lnTo>
                  <a:lnTo>
                    <a:pt x="124256" y="678815"/>
                  </a:lnTo>
                  <a:lnTo>
                    <a:pt x="134391" y="699135"/>
                  </a:lnTo>
                  <a:lnTo>
                    <a:pt x="151396" y="691515"/>
                  </a:lnTo>
                  <a:lnTo>
                    <a:pt x="182721" y="691515"/>
                  </a:lnTo>
                  <a:lnTo>
                    <a:pt x="176568" y="678815"/>
                  </a:lnTo>
                  <a:lnTo>
                    <a:pt x="220184" y="658495"/>
                  </a:lnTo>
                  <a:lnTo>
                    <a:pt x="166446" y="658495"/>
                  </a:lnTo>
                  <a:lnTo>
                    <a:pt x="145605" y="615315"/>
                  </a:lnTo>
                  <a:close/>
                </a:path>
                <a:path w="1595754" h="908685">
                  <a:moveTo>
                    <a:pt x="491591" y="640715"/>
                  </a:moveTo>
                  <a:lnTo>
                    <a:pt x="490118" y="640715"/>
                  </a:lnTo>
                  <a:lnTo>
                    <a:pt x="488886" y="643255"/>
                  </a:lnTo>
                  <a:lnTo>
                    <a:pt x="487172" y="647065"/>
                  </a:lnTo>
                  <a:lnTo>
                    <a:pt x="482777" y="653415"/>
                  </a:lnTo>
                  <a:lnTo>
                    <a:pt x="454456" y="680085"/>
                  </a:lnTo>
                  <a:lnTo>
                    <a:pt x="426593" y="690245"/>
                  </a:lnTo>
                  <a:lnTo>
                    <a:pt x="481952" y="690245"/>
                  </a:lnTo>
                  <a:lnTo>
                    <a:pt x="486219" y="687705"/>
                  </a:lnTo>
                  <a:lnTo>
                    <a:pt x="489216" y="683895"/>
                  </a:lnTo>
                  <a:lnTo>
                    <a:pt x="492493" y="681355"/>
                  </a:lnTo>
                  <a:lnTo>
                    <a:pt x="504888" y="667385"/>
                  </a:lnTo>
                  <a:lnTo>
                    <a:pt x="491591" y="640715"/>
                  </a:lnTo>
                  <a:close/>
                </a:path>
                <a:path w="1595754" h="908685">
                  <a:moveTo>
                    <a:pt x="489864" y="501015"/>
                  </a:moveTo>
                  <a:lnTo>
                    <a:pt x="464693" y="513715"/>
                  </a:lnTo>
                  <a:lnTo>
                    <a:pt x="537184" y="663575"/>
                  </a:lnTo>
                  <a:lnTo>
                    <a:pt x="562368" y="650875"/>
                  </a:lnTo>
                  <a:lnTo>
                    <a:pt x="508241" y="539115"/>
                  </a:lnTo>
                  <a:lnTo>
                    <a:pt x="511165" y="532765"/>
                  </a:lnTo>
                  <a:lnTo>
                    <a:pt x="514334" y="527685"/>
                  </a:lnTo>
                  <a:lnTo>
                    <a:pt x="517746" y="521335"/>
                  </a:lnTo>
                  <a:lnTo>
                    <a:pt x="520485" y="517525"/>
                  </a:lnTo>
                  <a:lnTo>
                    <a:pt x="497916" y="517525"/>
                  </a:lnTo>
                  <a:lnTo>
                    <a:pt x="489864" y="501015"/>
                  </a:lnTo>
                  <a:close/>
                </a:path>
                <a:path w="1595754" h="908685">
                  <a:moveTo>
                    <a:pt x="212788" y="635635"/>
                  </a:moveTo>
                  <a:lnTo>
                    <a:pt x="166446" y="658495"/>
                  </a:lnTo>
                  <a:lnTo>
                    <a:pt x="220184" y="658495"/>
                  </a:lnTo>
                  <a:lnTo>
                    <a:pt x="222910" y="657225"/>
                  </a:lnTo>
                  <a:lnTo>
                    <a:pt x="212788" y="635635"/>
                  </a:lnTo>
                  <a:close/>
                </a:path>
                <a:path w="1595754" h="908685">
                  <a:moveTo>
                    <a:pt x="234759" y="572135"/>
                  </a:moveTo>
                  <a:lnTo>
                    <a:pt x="209575" y="583565"/>
                  </a:lnTo>
                  <a:lnTo>
                    <a:pt x="230416" y="626745"/>
                  </a:lnTo>
                  <a:lnTo>
                    <a:pt x="213398" y="635635"/>
                  </a:lnTo>
                  <a:lnTo>
                    <a:pt x="223532" y="655955"/>
                  </a:lnTo>
                  <a:lnTo>
                    <a:pt x="240538" y="648335"/>
                  </a:lnTo>
                  <a:lnTo>
                    <a:pt x="271862" y="648335"/>
                  </a:lnTo>
                  <a:lnTo>
                    <a:pt x="265709" y="635635"/>
                  </a:lnTo>
                  <a:lnTo>
                    <a:pt x="306902" y="615315"/>
                  </a:lnTo>
                  <a:lnTo>
                    <a:pt x="255587" y="615315"/>
                  </a:lnTo>
                  <a:lnTo>
                    <a:pt x="234759" y="572135"/>
                  </a:lnTo>
                  <a:close/>
                </a:path>
                <a:path w="1595754" h="908685">
                  <a:moveTo>
                    <a:pt x="456568" y="567055"/>
                  </a:moveTo>
                  <a:lnTo>
                    <a:pt x="415404" y="567055"/>
                  </a:lnTo>
                  <a:lnTo>
                    <a:pt x="424484" y="572135"/>
                  </a:lnTo>
                  <a:lnTo>
                    <a:pt x="428561" y="574675"/>
                  </a:lnTo>
                  <a:lnTo>
                    <a:pt x="436168" y="583565"/>
                  </a:lnTo>
                  <a:lnTo>
                    <a:pt x="439813" y="588645"/>
                  </a:lnTo>
                  <a:lnTo>
                    <a:pt x="443280" y="596265"/>
                  </a:lnTo>
                  <a:lnTo>
                    <a:pt x="364121" y="634365"/>
                  </a:lnTo>
                  <a:lnTo>
                    <a:pt x="412345" y="634365"/>
                  </a:lnTo>
                  <a:lnTo>
                    <a:pt x="477139" y="602615"/>
                  </a:lnTo>
                  <a:lnTo>
                    <a:pt x="470509" y="589915"/>
                  </a:lnTo>
                  <a:lnTo>
                    <a:pt x="466064" y="581025"/>
                  </a:lnTo>
                  <a:lnTo>
                    <a:pt x="461416" y="573405"/>
                  </a:lnTo>
                  <a:lnTo>
                    <a:pt x="456568" y="567055"/>
                  </a:lnTo>
                  <a:close/>
                </a:path>
                <a:path w="1595754" h="908685">
                  <a:moveTo>
                    <a:pt x="601357" y="497205"/>
                  </a:moveTo>
                  <a:lnTo>
                    <a:pt x="550087" y="497205"/>
                  </a:lnTo>
                  <a:lnTo>
                    <a:pt x="559193" y="498475"/>
                  </a:lnTo>
                  <a:lnTo>
                    <a:pt x="563397" y="499745"/>
                  </a:lnTo>
                  <a:lnTo>
                    <a:pt x="629602" y="617855"/>
                  </a:lnTo>
                  <a:lnTo>
                    <a:pt x="654773" y="606425"/>
                  </a:lnTo>
                  <a:lnTo>
                    <a:pt x="607720" y="508635"/>
                  </a:lnTo>
                  <a:lnTo>
                    <a:pt x="601357" y="497205"/>
                  </a:lnTo>
                  <a:close/>
                </a:path>
                <a:path w="1595754" h="908685">
                  <a:moveTo>
                    <a:pt x="301929" y="592455"/>
                  </a:moveTo>
                  <a:lnTo>
                    <a:pt x="255587" y="615315"/>
                  </a:lnTo>
                  <a:lnTo>
                    <a:pt x="306902" y="615315"/>
                  </a:lnTo>
                  <a:lnTo>
                    <a:pt x="312051" y="612775"/>
                  </a:lnTo>
                  <a:lnTo>
                    <a:pt x="301929" y="592455"/>
                  </a:lnTo>
                  <a:close/>
                </a:path>
                <a:path w="1595754" h="908685">
                  <a:moveTo>
                    <a:pt x="720845" y="427355"/>
                  </a:moveTo>
                  <a:lnTo>
                    <a:pt x="694905" y="427355"/>
                  </a:lnTo>
                  <a:lnTo>
                    <a:pt x="670115" y="575945"/>
                  </a:lnTo>
                  <a:lnTo>
                    <a:pt x="679132" y="594995"/>
                  </a:lnTo>
                  <a:lnTo>
                    <a:pt x="752436" y="559435"/>
                  </a:lnTo>
                  <a:lnTo>
                    <a:pt x="698817" y="559435"/>
                  </a:lnTo>
                  <a:lnTo>
                    <a:pt x="720845" y="427355"/>
                  </a:lnTo>
                  <a:close/>
                </a:path>
                <a:path w="1595754" h="908685">
                  <a:moveTo>
                    <a:pt x="778903" y="520065"/>
                  </a:moveTo>
                  <a:lnTo>
                    <a:pt x="698817" y="559435"/>
                  </a:lnTo>
                  <a:lnTo>
                    <a:pt x="752436" y="559435"/>
                  </a:lnTo>
                  <a:lnTo>
                    <a:pt x="789089" y="541655"/>
                  </a:lnTo>
                  <a:lnTo>
                    <a:pt x="778903" y="520065"/>
                  </a:lnTo>
                  <a:close/>
                </a:path>
                <a:path w="1595754" h="908685">
                  <a:moveTo>
                    <a:pt x="766051" y="367665"/>
                  </a:moveTo>
                  <a:lnTo>
                    <a:pt x="740879" y="380365"/>
                  </a:lnTo>
                  <a:lnTo>
                    <a:pt x="813384" y="528955"/>
                  </a:lnTo>
                  <a:lnTo>
                    <a:pt x="838555" y="517525"/>
                  </a:lnTo>
                  <a:lnTo>
                    <a:pt x="766051" y="367665"/>
                  </a:lnTo>
                  <a:close/>
                </a:path>
                <a:path w="1595754" h="908685">
                  <a:moveTo>
                    <a:pt x="554704" y="469265"/>
                  </a:moveTo>
                  <a:lnTo>
                    <a:pt x="544145" y="470535"/>
                  </a:lnTo>
                  <a:lnTo>
                    <a:pt x="533260" y="475615"/>
                  </a:lnTo>
                  <a:lnTo>
                    <a:pt x="527402" y="478155"/>
                  </a:lnTo>
                  <a:lnTo>
                    <a:pt x="501231" y="511175"/>
                  </a:lnTo>
                  <a:lnTo>
                    <a:pt x="497916" y="517525"/>
                  </a:lnTo>
                  <a:lnTo>
                    <a:pt x="520485" y="517525"/>
                  </a:lnTo>
                  <a:lnTo>
                    <a:pt x="521398" y="516255"/>
                  </a:lnTo>
                  <a:lnTo>
                    <a:pt x="526427" y="509905"/>
                  </a:lnTo>
                  <a:lnTo>
                    <a:pt x="532066" y="504825"/>
                  </a:lnTo>
                  <a:lnTo>
                    <a:pt x="544652" y="499745"/>
                  </a:lnTo>
                  <a:lnTo>
                    <a:pt x="550087" y="497205"/>
                  </a:lnTo>
                  <a:lnTo>
                    <a:pt x="601357" y="497205"/>
                  </a:lnTo>
                  <a:lnTo>
                    <a:pt x="600650" y="495935"/>
                  </a:lnTo>
                  <a:lnTo>
                    <a:pt x="592815" y="485775"/>
                  </a:lnTo>
                  <a:lnTo>
                    <a:pt x="584215" y="478155"/>
                  </a:lnTo>
                  <a:lnTo>
                    <a:pt x="574852" y="473075"/>
                  </a:lnTo>
                  <a:lnTo>
                    <a:pt x="564939" y="470535"/>
                  </a:lnTo>
                  <a:lnTo>
                    <a:pt x="554704" y="469265"/>
                  </a:lnTo>
                  <a:close/>
                </a:path>
                <a:path w="1595754" h="908685">
                  <a:moveTo>
                    <a:pt x="902060" y="310515"/>
                  </a:moveTo>
                  <a:lnTo>
                    <a:pt x="887560" y="310515"/>
                  </a:lnTo>
                  <a:lnTo>
                    <a:pt x="872804" y="311785"/>
                  </a:lnTo>
                  <a:lnTo>
                    <a:pt x="833107" y="335915"/>
                  </a:lnTo>
                  <a:lnTo>
                    <a:pt x="816793" y="377825"/>
                  </a:lnTo>
                  <a:lnTo>
                    <a:pt x="817405" y="390525"/>
                  </a:lnTo>
                  <a:lnTo>
                    <a:pt x="817466" y="391795"/>
                  </a:lnTo>
                  <a:lnTo>
                    <a:pt x="829132" y="429895"/>
                  </a:lnTo>
                  <a:lnTo>
                    <a:pt x="861525" y="470535"/>
                  </a:lnTo>
                  <a:lnTo>
                    <a:pt x="903882" y="484505"/>
                  </a:lnTo>
                  <a:lnTo>
                    <a:pt x="918914" y="481965"/>
                  </a:lnTo>
                  <a:lnTo>
                    <a:pt x="934326" y="475615"/>
                  </a:lnTo>
                  <a:lnTo>
                    <a:pt x="948085" y="467995"/>
                  </a:lnTo>
                  <a:lnTo>
                    <a:pt x="957715" y="459105"/>
                  </a:lnTo>
                  <a:lnTo>
                    <a:pt x="904627" y="459105"/>
                  </a:lnTo>
                  <a:lnTo>
                    <a:pt x="895407" y="457835"/>
                  </a:lnTo>
                  <a:lnTo>
                    <a:pt x="862181" y="429895"/>
                  </a:lnTo>
                  <a:lnTo>
                    <a:pt x="845496" y="390525"/>
                  </a:lnTo>
                  <a:lnTo>
                    <a:pt x="844043" y="379095"/>
                  </a:lnTo>
                  <a:lnTo>
                    <a:pt x="844731" y="370205"/>
                  </a:lnTo>
                  <a:lnTo>
                    <a:pt x="844829" y="368935"/>
                  </a:lnTo>
                  <a:lnTo>
                    <a:pt x="877958" y="335915"/>
                  </a:lnTo>
                  <a:lnTo>
                    <a:pt x="887336" y="334645"/>
                  </a:lnTo>
                  <a:lnTo>
                    <a:pt x="943050" y="334645"/>
                  </a:lnTo>
                  <a:lnTo>
                    <a:pt x="942051" y="333375"/>
                  </a:lnTo>
                  <a:lnTo>
                    <a:pt x="929804" y="323215"/>
                  </a:lnTo>
                  <a:lnTo>
                    <a:pt x="916305" y="315595"/>
                  </a:lnTo>
                  <a:lnTo>
                    <a:pt x="902060" y="310515"/>
                  </a:lnTo>
                  <a:close/>
                </a:path>
                <a:path w="1595754" h="908685">
                  <a:moveTo>
                    <a:pt x="715111" y="391795"/>
                  </a:moveTo>
                  <a:lnTo>
                    <a:pt x="609854" y="443865"/>
                  </a:lnTo>
                  <a:lnTo>
                    <a:pt x="619912" y="464185"/>
                  </a:lnTo>
                  <a:lnTo>
                    <a:pt x="694905" y="427355"/>
                  </a:lnTo>
                  <a:lnTo>
                    <a:pt x="720845" y="427355"/>
                  </a:lnTo>
                  <a:lnTo>
                    <a:pt x="723811" y="409575"/>
                  </a:lnTo>
                  <a:lnTo>
                    <a:pt x="715111" y="391795"/>
                  </a:lnTo>
                  <a:close/>
                </a:path>
                <a:path w="1595754" h="908685">
                  <a:moveTo>
                    <a:pt x="943050" y="334645"/>
                  </a:moveTo>
                  <a:lnTo>
                    <a:pt x="887336" y="334645"/>
                  </a:lnTo>
                  <a:lnTo>
                    <a:pt x="896447" y="335915"/>
                  </a:lnTo>
                  <a:lnTo>
                    <a:pt x="905294" y="339725"/>
                  </a:lnTo>
                  <a:lnTo>
                    <a:pt x="936802" y="377825"/>
                  </a:lnTo>
                  <a:lnTo>
                    <a:pt x="947729" y="414655"/>
                  </a:lnTo>
                  <a:lnTo>
                    <a:pt x="946962" y="424815"/>
                  </a:lnTo>
                  <a:lnTo>
                    <a:pt x="914095" y="457835"/>
                  </a:lnTo>
                  <a:lnTo>
                    <a:pt x="904627" y="459105"/>
                  </a:lnTo>
                  <a:lnTo>
                    <a:pt x="957715" y="459105"/>
                  </a:lnTo>
                  <a:lnTo>
                    <a:pt x="959091" y="457835"/>
                  </a:lnTo>
                  <a:lnTo>
                    <a:pt x="967344" y="445135"/>
                  </a:lnTo>
                  <a:lnTo>
                    <a:pt x="972845" y="432435"/>
                  </a:lnTo>
                  <a:lnTo>
                    <a:pt x="975309" y="417195"/>
                  </a:lnTo>
                  <a:lnTo>
                    <a:pt x="974455" y="400685"/>
                  </a:lnTo>
                  <a:lnTo>
                    <a:pt x="970280" y="382905"/>
                  </a:lnTo>
                  <a:lnTo>
                    <a:pt x="962787" y="365125"/>
                  </a:lnTo>
                  <a:lnTo>
                    <a:pt x="953045" y="347345"/>
                  </a:lnTo>
                  <a:lnTo>
                    <a:pt x="943050" y="334645"/>
                  </a:lnTo>
                  <a:close/>
                </a:path>
                <a:path w="1595754" h="908685">
                  <a:moveTo>
                    <a:pt x="978090" y="264795"/>
                  </a:moveTo>
                  <a:lnTo>
                    <a:pt x="952906" y="277495"/>
                  </a:lnTo>
                  <a:lnTo>
                    <a:pt x="1025410" y="426085"/>
                  </a:lnTo>
                  <a:lnTo>
                    <a:pt x="1050594" y="414655"/>
                  </a:lnTo>
                  <a:lnTo>
                    <a:pt x="996454" y="302895"/>
                  </a:lnTo>
                  <a:lnTo>
                    <a:pt x="999383" y="296545"/>
                  </a:lnTo>
                  <a:lnTo>
                    <a:pt x="1002552" y="290195"/>
                  </a:lnTo>
                  <a:lnTo>
                    <a:pt x="1005961" y="285115"/>
                  </a:lnTo>
                  <a:lnTo>
                    <a:pt x="1008699" y="281305"/>
                  </a:lnTo>
                  <a:lnTo>
                    <a:pt x="986142" y="281305"/>
                  </a:lnTo>
                  <a:lnTo>
                    <a:pt x="978090" y="264795"/>
                  </a:lnTo>
                  <a:close/>
                </a:path>
                <a:path w="1595754" h="908685">
                  <a:moveTo>
                    <a:pt x="1089583" y="260985"/>
                  </a:moveTo>
                  <a:lnTo>
                    <a:pt x="1047419" y="260985"/>
                  </a:lnTo>
                  <a:lnTo>
                    <a:pt x="1051623" y="262255"/>
                  </a:lnTo>
                  <a:lnTo>
                    <a:pt x="1055497" y="266065"/>
                  </a:lnTo>
                  <a:lnTo>
                    <a:pt x="1117828" y="381635"/>
                  </a:lnTo>
                  <a:lnTo>
                    <a:pt x="1143000" y="370205"/>
                  </a:lnTo>
                  <a:lnTo>
                    <a:pt x="1095946" y="272415"/>
                  </a:lnTo>
                  <a:lnTo>
                    <a:pt x="1089583" y="260985"/>
                  </a:lnTo>
                  <a:close/>
                </a:path>
                <a:path w="1595754" h="908685">
                  <a:moveTo>
                    <a:pt x="743000" y="315595"/>
                  </a:moveTo>
                  <a:lnTo>
                    <a:pt x="714336" y="329565"/>
                  </a:lnTo>
                  <a:lnTo>
                    <a:pt x="726998" y="354965"/>
                  </a:lnTo>
                  <a:lnTo>
                    <a:pt x="755662" y="342265"/>
                  </a:lnTo>
                  <a:lnTo>
                    <a:pt x="743000" y="315595"/>
                  </a:lnTo>
                  <a:close/>
                </a:path>
                <a:path w="1595754" h="908685">
                  <a:moveTo>
                    <a:pt x="1198460" y="160655"/>
                  </a:moveTo>
                  <a:lnTo>
                    <a:pt x="1149345" y="178435"/>
                  </a:lnTo>
                  <a:lnTo>
                    <a:pt x="1123823" y="215265"/>
                  </a:lnTo>
                  <a:lnTo>
                    <a:pt x="1121137" y="231775"/>
                  </a:lnTo>
                  <a:lnTo>
                    <a:pt x="1121655" y="245745"/>
                  </a:lnTo>
                  <a:lnTo>
                    <a:pt x="1121749" y="248285"/>
                  </a:lnTo>
                  <a:lnTo>
                    <a:pt x="1142583" y="300355"/>
                  </a:lnTo>
                  <a:lnTo>
                    <a:pt x="1180376" y="330835"/>
                  </a:lnTo>
                  <a:lnTo>
                    <a:pt x="1195528" y="334645"/>
                  </a:lnTo>
                  <a:lnTo>
                    <a:pt x="1211457" y="334645"/>
                  </a:lnTo>
                  <a:lnTo>
                    <a:pt x="1228166" y="330835"/>
                  </a:lnTo>
                  <a:lnTo>
                    <a:pt x="1245654" y="324485"/>
                  </a:lnTo>
                  <a:lnTo>
                    <a:pt x="1251724" y="320675"/>
                  </a:lnTo>
                  <a:lnTo>
                    <a:pt x="1256576" y="318135"/>
                  </a:lnTo>
                  <a:lnTo>
                    <a:pt x="1263827" y="313055"/>
                  </a:lnTo>
                  <a:lnTo>
                    <a:pt x="1267777" y="310515"/>
                  </a:lnTo>
                  <a:lnTo>
                    <a:pt x="1269195" y="309245"/>
                  </a:lnTo>
                  <a:lnTo>
                    <a:pt x="1201883" y="309245"/>
                  </a:lnTo>
                  <a:lnTo>
                    <a:pt x="1191768" y="306705"/>
                  </a:lnTo>
                  <a:lnTo>
                    <a:pt x="1182309" y="301625"/>
                  </a:lnTo>
                  <a:lnTo>
                    <a:pt x="1173745" y="294005"/>
                  </a:lnTo>
                  <a:lnTo>
                    <a:pt x="1166073" y="283845"/>
                  </a:lnTo>
                  <a:lnTo>
                    <a:pt x="1159294" y="272415"/>
                  </a:lnTo>
                  <a:lnTo>
                    <a:pt x="1199162" y="253365"/>
                  </a:lnTo>
                  <a:lnTo>
                    <a:pt x="1149946" y="253365"/>
                  </a:lnTo>
                  <a:lnTo>
                    <a:pt x="1147406" y="247015"/>
                  </a:lnTo>
                  <a:lnTo>
                    <a:pt x="1145971" y="240665"/>
                  </a:lnTo>
                  <a:lnTo>
                    <a:pt x="1145260" y="229235"/>
                  </a:lnTo>
                  <a:lnTo>
                    <a:pt x="1146009" y="222885"/>
                  </a:lnTo>
                  <a:lnTo>
                    <a:pt x="1147864" y="217805"/>
                  </a:lnTo>
                  <a:lnTo>
                    <a:pt x="1149832" y="211455"/>
                  </a:lnTo>
                  <a:lnTo>
                    <a:pt x="1184973" y="186055"/>
                  </a:lnTo>
                  <a:lnTo>
                    <a:pt x="1242391" y="186055"/>
                  </a:lnTo>
                  <a:lnTo>
                    <a:pt x="1237348" y="180975"/>
                  </a:lnTo>
                  <a:lnTo>
                    <a:pt x="1232085" y="175895"/>
                  </a:lnTo>
                  <a:lnTo>
                    <a:pt x="1226585" y="172085"/>
                  </a:lnTo>
                  <a:lnTo>
                    <a:pt x="1220846" y="168275"/>
                  </a:lnTo>
                  <a:lnTo>
                    <a:pt x="1214869" y="165735"/>
                  </a:lnTo>
                  <a:lnTo>
                    <a:pt x="1206741" y="161925"/>
                  </a:lnTo>
                  <a:lnTo>
                    <a:pt x="1198460" y="160655"/>
                  </a:lnTo>
                  <a:close/>
                </a:path>
                <a:path w="1595754" h="908685">
                  <a:moveTo>
                    <a:pt x="1277404" y="259715"/>
                  </a:moveTo>
                  <a:lnTo>
                    <a:pt x="1275930" y="259715"/>
                  </a:lnTo>
                  <a:lnTo>
                    <a:pt x="1274699" y="262255"/>
                  </a:lnTo>
                  <a:lnTo>
                    <a:pt x="1272997" y="266065"/>
                  </a:lnTo>
                  <a:lnTo>
                    <a:pt x="1268603" y="272415"/>
                  </a:lnTo>
                  <a:lnTo>
                    <a:pt x="1265720" y="276225"/>
                  </a:lnTo>
                  <a:lnTo>
                    <a:pt x="1262164" y="281305"/>
                  </a:lnTo>
                  <a:lnTo>
                    <a:pt x="1258836" y="285115"/>
                  </a:lnTo>
                  <a:lnTo>
                    <a:pt x="1254810" y="288925"/>
                  </a:lnTo>
                  <a:lnTo>
                    <a:pt x="1245400" y="296545"/>
                  </a:lnTo>
                  <a:lnTo>
                    <a:pt x="1240282" y="299085"/>
                  </a:lnTo>
                  <a:lnTo>
                    <a:pt x="1234744" y="302895"/>
                  </a:lnTo>
                  <a:lnTo>
                    <a:pt x="1223371" y="306705"/>
                  </a:lnTo>
                  <a:lnTo>
                    <a:pt x="1212418" y="309245"/>
                  </a:lnTo>
                  <a:lnTo>
                    <a:pt x="1269195" y="309245"/>
                  </a:lnTo>
                  <a:lnTo>
                    <a:pt x="1272032" y="306705"/>
                  </a:lnTo>
                  <a:lnTo>
                    <a:pt x="1275041" y="304165"/>
                  </a:lnTo>
                  <a:lnTo>
                    <a:pt x="1278318" y="300355"/>
                  </a:lnTo>
                  <a:lnTo>
                    <a:pt x="1290713" y="286385"/>
                  </a:lnTo>
                  <a:lnTo>
                    <a:pt x="1277404" y="259715"/>
                  </a:lnTo>
                  <a:close/>
                </a:path>
                <a:path w="1595754" h="908685">
                  <a:moveTo>
                    <a:pt x="1053163" y="233045"/>
                  </a:moveTo>
                  <a:lnTo>
                    <a:pt x="1042924" y="233045"/>
                  </a:lnTo>
                  <a:lnTo>
                    <a:pt x="1032360" y="234315"/>
                  </a:lnTo>
                  <a:lnTo>
                    <a:pt x="996840" y="260985"/>
                  </a:lnTo>
                  <a:lnTo>
                    <a:pt x="986142" y="281305"/>
                  </a:lnTo>
                  <a:lnTo>
                    <a:pt x="1008699" y="281305"/>
                  </a:lnTo>
                  <a:lnTo>
                    <a:pt x="1009611" y="280035"/>
                  </a:lnTo>
                  <a:lnTo>
                    <a:pt x="1014641" y="273685"/>
                  </a:lnTo>
                  <a:lnTo>
                    <a:pt x="1020279" y="268605"/>
                  </a:lnTo>
                  <a:lnTo>
                    <a:pt x="1032878" y="262255"/>
                  </a:lnTo>
                  <a:lnTo>
                    <a:pt x="1038313" y="260985"/>
                  </a:lnTo>
                  <a:lnTo>
                    <a:pt x="1089583" y="260985"/>
                  </a:lnTo>
                  <a:lnTo>
                    <a:pt x="1088876" y="259715"/>
                  </a:lnTo>
                  <a:lnTo>
                    <a:pt x="1081041" y="249555"/>
                  </a:lnTo>
                  <a:lnTo>
                    <a:pt x="1072441" y="241935"/>
                  </a:lnTo>
                  <a:lnTo>
                    <a:pt x="1063078" y="236855"/>
                  </a:lnTo>
                  <a:lnTo>
                    <a:pt x="1053163" y="233045"/>
                  </a:lnTo>
                  <a:close/>
                </a:path>
                <a:path w="1595754" h="908685">
                  <a:moveTo>
                    <a:pt x="1242391" y="186055"/>
                  </a:moveTo>
                  <a:lnTo>
                    <a:pt x="1196073" y="186055"/>
                  </a:lnTo>
                  <a:lnTo>
                    <a:pt x="1201229" y="187325"/>
                  </a:lnTo>
                  <a:lnTo>
                    <a:pt x="1210310" y="191135"/>
                  </a:lnTo>
                  <a:lnTo>
                    <a:pt x="1214374" y="194945"/>
                  </a:lnTo>
                  <a:lnTo>
                    <a:pt x="1221994" y="202565"/>
                  </a:lnTo>
                  <a:lnTo>
                    <a:pt x="1225638" y="207645"/>
                  </a:lnTo>
                  <a:lnTo>
                    <a:pt x="1229106" y="215265"/>
                  </a:lnTo>
                  <a:lnTo>
                    <a:pt x="1149946" y="253365"/>
                  </a:lnTo>
                  <a:lnTo>
                    <a:pt x="1199162" y="253365"/>
                  </a:lnTo>
                  <a:lnTo>
                    <a:pt x="1262951" y="222885"/>
                  </a:lnTo>
                  <a:lnTo>
                    <a:pt x="1256334" y="208915"/>
                  </a:lnTo>
                  <a:lnTo>
                    <a:pt x="1251884" y="200025"/>
                  </a:lnTo>
                  <a:lnTo>
                    <a:pt x="1247236" y="192405"/>
                  </a:lnTo>
                  <a:lnTo>
                    <a:pt x="1242391" y="186055"/>
                  </a:lnTo>
                  <a:close/>
                </a:path>
                <a:path w="1595754" h="908685">
                  <a:moveTo>
                    <a:pt x="1460562" y="79883"/>
                  </a:moveTo>
                  <a:lnTo>
                    <a:pt x="1413471" y="79883"/>
                  </a:lnTo>
                  <a:lnTo>
                    <a:pt x="1418831" y="80530"/>
                  </a:lnTo>
                  <a:lnTo>
                    <a:pt x="1419153" y="80530"/>
                  </a:lnTo>
                  <a:lnTo>
                    <a:pt x="1421841" y="80784"/>
                  </a:lnTo>
                  <a:lnTo>
                    <a:pt x="1425689" y="82372"/>
                  </a:lnTo>
                  <a:lnTo>
                    <a:pt x="1432775" y="87871"/>
                  </a:lnTo>
                  <a:lnTo>
                    <a:pt x="1435963" y="92189"/>
                  </a:lnTo>
                  <a:lnTo>
                    <a:pt x="1441157" y="102908"/>
                  </a:lnTo>
                  <a:lnTo>
                    <a:pt x="1431711" y="108234"/>
                  </a:lnTo>
                  <a:lnTo>
                    <a:pt x="1422668" y="113544"/>
                  </a:lnTo>
                  <a:lnTo>
                    <a:pt x="1385207" y="140633"/>
                  </a:lnTo>
                  <a:lnTo>
                    <a:pt x="1367561" y="173888"/>
                  </a:lnTo>
                  <a:lnTo>
                    <a:pt x="1367572" y="181724"/>
                  </a:lnTo>
                  <a:lnTo>
                    <a:pt x="1368433" y="187921"/>
                  </a:lnTo>
                  <a:lnTo>
                    <a:pt x="1368491" y="188341"/>
                  </a:lnTo>
                  <a:lnTo>
                    <a:pt x="1392021" y="225704"/>
                  </a:lnTo>
                  <a:lnTo>
                    <a:pt x="1416367" y="234442"/>
                  </a:lnTo>
                  <a:lnTo>
                    <a:pt x="1429689" y="233718"/>
                  </a:lnTo>
                  <a:lnTo>
                    <a:pt x="1465821" y="211569"/>
                  </a:lnTo>
                  <a:lnTo>
                    <a:pt x="1469161" y="207086"/>
                  </a:lnTo>
                  <a:lnTo>
                    <a:pt x="1469886" y="206145"/>
                  </a:lnTo>
                  <a:lnTo>
                    <a:pt x="1421096" y="206145"/>
                  </a:lnTo>
                  <a:lnTo>
                    <a:pt x="1415669" y="205232"/>
                  </a:lnTo>
                  <a:lnTo>
                    <a:pt x="1408722" y="203200"/>
                  </a:lnTo>
                  <a:lnTo>
                    <a:pt x="1403184" y="197891"/>
                  </a:lnTo>
                  <a:lnTo>
                    <a:pt x="1395349" y="181724"/>
                  </a:lnTo>
                  <a:lnTo>
                    <a:pt x="1394663" y="174752"/>
                  </a:lnTo>
                  <a:lnTo>
                    <a:pt x="1399311" y="162026"/>
                  </a:lnTo>
                  <a:lnTo>
                    <a:pt x="1445171" y="126428"/>
                  </a:lnTo>
                  <a:lnTo>
                    <a:pt x="1450898" y="122999"/>
                  </a:lnTo>
                  <a:lnTo>
                    <a:pt x="1481828" y="122999"/>
                  </a:lnTo>
                  <a:lnTo>
                    <a:pt x="1464322" y="86880"/>
                  </a:lnTo>
                  <a:lnTo>
                    <a:pt x="1460793" y="80241"/>
                  </a:lnTo>
                  <a:lnTo>
                    <a:pt x="1460562" y="79883"/>
                  </a:lnTo>
                  <a:close/>
                </a:path>
                <a:path w="1595754" h="908685">
                  <a:moveTo>
                    <a:pt x="1481828" y="122999"/>
                  </a:moveTo>
                  <a:lnTo>
                    <a:pt x="1450898" y="122999"/>
                  </a:lnTo>
                  <a:lnTo>
                    <a:pt x="1471015" y="164515"/>
                  </a:lnTo>
                  <a:lnTo>
                    <a:pt x="1467815" y="172237"/>
                  </a:lnTo>
                  <a:lnTo>
                    <a:pt x="1440014" y="201536"/>
                  </a:lnTo>
                  <a:lnTo>
                    <a:pt x="1421096" y="206145"/>
                  </a:lnTo>
                  <a:lnTo>
                    <a:pt x="1469886" y="206145"/>
                  </a:lnTo>
                  <a:lnTo>
                    <a:pt x="1471599" y="203923"/>
                  </a:lnTo>
                  <a:lnTo>
                    <a:pt x="1473873" y="200152"/>
                  </a:lnTo>
                  <a:lnTo>
                    <a:pt x="1478114" y="191376"/>
                  </a:lnTo>
                  <a:lnTo>
                    <a:pt x="1479829" y="187921"/>
                  </a:lnTo>
                  <a:lnTo>
                    <a:pt x="1481150" y="185407"/>
                  </a:lnTo>
                  <a:lnTo>
                    <a:pt x="1512075" y="185407"/>
                  </a:lnTo>
                  <a:lnTo>
                    <a:pt x="1481828" y="122999"/>
                  </a:lnTo>
                  <a:close/>
                </a:path>
                <a:path w="1595754" h="908685">
                  <a:moveTo>
                    <a:pt x="1512075" y="185407"/>
                  </a:moveTo>
                  <a:lnTo>
                    <a:pt x="1481150" y="185407"/>
                  </a:lnTo>
                  <a:lnTo>
                    <a:pt x="1488871" y="201345"/>
                  </a:lnTo>
                  <a:lnTo>
                    <a:pt x="1513916" y="189204"/>
                  </a:lnTo>
                  <a:lnTo>
                    <a:pt x="1512075" y="185407"/>
                  </a:lnTo>
                  <a:close/>
                </a:path>
                <a:path w="1595754" h="908685">
                  <a:moveTo>
                    <a:pt x="1421180" y="53492"/>
                  </a:moveTo>
                  <a:lnTo>
                    <a:pt x="1412241" y="53682"/>
                  </a:lnTo>
                  <a:lnTo>
                    <a:pt x="1413324" y="53682"/>
                  </a:lnTo>
                  <a:lnTo>
                    <a:pt x="1405597" y="55473"/>
                  </a:lnTo>
                  <a:lnTo>
                    <a:pt x="1365954" y="72456"/>
                  </a:lnTo>
                  <a:lnTo>
                    <a:pt x="1336090" y="94615"/>
                  </a:lnTo>
                  <a:lnTo>
                    <a:pt x="1348486" y="120205"/>
                  </a:lnTo>
                  <a:lnTo>
                    <a:pt x="1349959" y="119481"/>
                  </a:lnTo>
                  <a:lnTo>
                    <a:pt x="1354724" y="114295"/>
                  </a:lnTo>
                  <a:lnTo>
                    <a:pt x="1359630" y="109402"/>
                  </a:lnTo>
                  <a:lnTo>
                    <a:pt x="1394002" y="85572"/>
                  </a:lnTo>
                  <a:lnTo>
                    <a:pt x="1408555" y="80530"/>
                  </a:lnTo>
                  <a:lnTo>
                    <a:pt x="1408019" y="80530"/>
                  </a:lnTo>
                  <a:lnTo>
                    <a:pt x="1413471" y="79883"/>
                  </a:lnTo>
                  <a:lnTo>
                    <a:pt x="1460562" y="79883"/>
                  </a:lnTo>
                  <a:lnTo>
                    <a:pt x="1457023" y="74382"/>
                  </a:lnTo>
                  <a:lnTo>
                    <a:pt x="1453010" y="69301"/>
                  </a:lnTo>
                  <a:lnTo>
                    <a:pt x="1448752" y="64998"/>
                  </a:lnTo>
                  <a:lnTo>
                    <a:pt x="1442910" y="59778"/>
                  </a:lnTo>
                  <a:lnTo>
                    <a:pt x="1436281" y="56426"/>
                  </a:lnTo>
                  <a:lnTo>
                    <a:pt x="1421180" y="53492"/>
                  </a:lnTo>
                  <a:close/>
                </a:path>
                <a:path w="1595754" h="908685">
                  <a:moveTo>
                    <a:pt x="1523136" y="0"/>
                  </a:moveTo>
                  <a:lnTo>
                    <a:pt x="1491119" y="15519"/>
                  </a:lnTo>
                  <a:lnTo>
                    <a:pt x="1509531" y="53492"/>
                  </a:lnTo>
                  <a:lnTo>
                    <a:pt x="1509623" y="53682"/>
                  </a:lnTo>
                  <a:lnTo>
                    <a:pt x="1541627" y="38176"/>
                  </a:lnTo>
                  <a:lnTo>
                    <a:pt x="1523136" y="0"/>
                  </a:lnTo>
                  <a:close/>
                </a:path>
                <a:path w="1595754" h="908685">
                  <a:moveTo>
                    <a:pt x="1577136" y="111429"/>
                  </a:moveTo>
                  <a:lnTo>
                    <a:pt x="1545132" y="126936"/>
                  </a:lnTo>
                  <a:lnTo>
                    <a:pt x="1563624" y="165112"/>
                  </a:lnTo>
                  <a:lnTo>
                    <a:pt x="1595640" y="149593"/>
                  </a:lnTo>
                  <a:lnTo>
                    <a:pt x="1577136" y="111429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7253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851002"/>
          </a:xfrm>
          <a:prstGeom prst="rect">
            <a:avLst/>
          </a:prstGeom>
        </p:spPr>
        <p:txBody>
          <a:bodyPr vert="horz" wrap="square" lIns="0" tIns="294132" rIns="0" bIns="0" rtlCol="0">
            <a:spAutoFit/>
          </a:bodyPr>
          <a:lstStyle/>
          <a:p>
            <a:pPr marL="220281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Giudice</a:t>
            </a:r>
            <a:r>
              <a:rPr spc="-114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severo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07009" y="2345267"/>
            <a:ext cx="5142230" cy="3336939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36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Impedisce</a:t>
            </a:r>
            <a:r>
              <a:rPr sz="3600" spc="-2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di</a:t>
            </a:r>
            <a:r>
              <a:rPr sz="3600" spc="-4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36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sbagliare</a:t>
            </a:r>
            <a:endParaRPr sz="3600" dirty="0">
              <a:solidFill>
                <a:schemeClr val="bg2">
                  <a:lumMod val="90000"/>
                </a:schemeClr>
              </a:solidFill>
              <a:latin typeface="Tahoma"/>
              <a:cs typeface="Tahoma"/>
            </a:endParaRPr>
          </a:p>
          <a:p>
            <a:pPr marL="12700" marR="2205355">
              <a:lnSpc>
                <a:spcPct val="120000"/>
              </a:lnSpc>
            </a:pPr>
            <a:r>
              <a:rPr sz="3600" dirty="0" err="1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Giudizio</a:t>
            </a:r>
            <a:r>
              <a:rPr sz="3600" spc="-10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36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critico Cautela</a:t>
            </a:r>
            <a:endParaRPr sz="3600" dirty="0">
              <a:solidFill>
                <a:schemeClr val="bg2">
                  <a:lumMod val="90000"/>
                </a:schemeClr>
              </a:solidFill>
              <a:latin typeface="Tahoma"/>
              <a:cs typeface="Tahoma"/>
            </a:endParaRPr>
          </a:p>
          <a:p>
            <a:pPr marL="12700" marR="695325" indent="-635">
              <a:lnSpc>
                <a:spcPct val="120000"/>
              </a:lnSpc>
            </a:pPr>
            <a:r>
              <a:rPr sz="36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Logico-negativo </a:t>
            </a:r>
            <a:r>
              <a:rPr sz="36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L'avvocato</a:t>
            </a:r>
            <a:r>
              <a:rPr sz="3600" spc="-4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del</a:t>
            </a:r>
            <a:r>
              <a:rPr sz="3600" spc="-3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36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diavolo</a:t>
            </a:r>
            <a:endParaRPr sz="3600" dirty="0">
              <a:solidFill>
                <a:schemeClr val="bg2">
                  <a:lumMod val="90000"/>
                </a:schemeClr>
              </a:solidFill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9495" y="1899920"/>
            <a:ext cx="2330449" cy="465608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9698" y="862075"/>
            <a:ext cx="53219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FFFFCC"/>
                </a:solidFill>
                <a:latin typeface="Tahoma"/>
                <a:cs typeface="Tahoma"/>
              </a:rPr>
              <a:t>Rileva</a:t>
            </a:r>
            <a:r>
              <a:rPr sz="4000" spc="-7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000" dirty="0">
                <a:solidFill>
                  <a:srgbClr val="FFFFCC"/>
                </a:solidFill>
                <a:latin typeface="Tahoma"/>
                <a:cs typeface="Tahoma"/>
              </a:rPr>
              <a:t>errori</a:t>
            </a:r>
            <a:r>
              <a:rPr sz="4000" spc="-5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000" dirty="0">
                <a:solidFill>
                  <a:srgbClr val="FFFFCC"/>
                </a:solidFill>
                <a:latin typeface="Tahoma"/>
                <a:cs typeface="Tahoma"/>
              </a:rPr>
              <a:t>e</a:t>
            </a:r>
            <a:r>
              <a:rPr sz="4000" spc="-8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000" spc="-10" dirty="0">
                <a:solidFill>
                  <a:srgbClr val="FFFFCC"/>
                </a:solidFill>
                <a:latin typeface="Tahoma"/>
                <a:cs typeface="Tahoma"/>
              </a:rPr>
              <a:t>difetti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40" y="1698102"/>
            <a:ext cx="7167245" cy="4719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623310">
              <a:lnSpc>
                <a:spcPct val="110000"/>
              </a:lnSpc>
              <a:spcBef>
                <a:spcPts val="100"/>
              </a:spcBef>
            </a:pPr>
            <a:r>
              <a:rPr sz="28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Errori</a:t>
            </a:r>
            <a:r>
              <a:rPr sz="2800" spc="-3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di</a:t>
            </a:r>
            <a:r>
              <a:rPr sz="2800" spc="-3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pensiero </a:t>
            </a:r>
            <a:r>
              <a:rPr sz="28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Conseguenze</a:t>
            </a:r>
            <a:r>
              <a:rPr sz="2800" spc="-114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negative</a:t>
            </a:r>
            <a:endParaRPr sz="2800" dirty="0">
              <a:solidFill>
                <a:schemeClr val="bg2">
                  <a:lumMod val="90000"/>
                </a:schemeClr>
              </a:solidFill>
              <a:latin typeface="Tahoma"/>
              <a:cs typeface="Tahoma"/>
            </a:endParaRPr>
          </a:p>
          <a:p>
            <a:pPr marL="12700" marR="5080">
              <a:lnSpc>
                <a:spcPct val="110000"/>
              </a:lnSpc>
              <a:tabLst>
                <a:tab pos="5287645" algn="l"/>
                <a:tab pos="5756910" algn="l"/>
              </a:tabLst>
            </a:pPr>
            <a:r>
              <a:rPr sz="28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Il</a:t>
            </a:r>
            <a:r>
              <a:rPr sz="2800" spc="-6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perché</a:t>
            </a:r>
            <a:r>
              <a:rPr sz="2800" spc="-7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di</a:t>
            </a:r>
            <a:r>
              <a:rPr sz="2800" spc="-6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mancate</a:t>
            </a:r>
            <a:r>
              <a:rPr sz="2800" spc="-5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conseguenze</a:t>
            </a:r>
            <a:r>
              <a:rPr sz="2800" spc="-6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positive </a:t>
            </a:r>
            <a:r>
              <a:rPr sz="28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Individua</a:t>
            </a:r>
            <a:r>
              <a:rPr sz="2800" spc="-2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ciò</a:t>
            </a:r>
            <a:r>
              <a:rPr sz="2800" spc="-6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che</a:t>
            </a:r>
            <a:r>
              <a:rPr sz="2800" spc="-4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è</a:t>
            </a:r>
            <a:r>
              <a:rPr sz="2800" spc="-5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falso,</a:t>
            </a:r>
            <a:r>
              <a:rPr sz="2800" spc="-3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800" spc="-10" dirty="0" err="1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scorretto</a:t>
            </a:r>
            <a:r>
              <a:rPr sz="28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,</a:t>
            </a:r>
            <a:r>
              <a:rPr lang="it-IT" sz="28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800" spc="-10" dirty="0" err="1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sbagliato</a:t>
            </a:r>
            <a:r>
              <a:rPr sz="28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Spiega</a:t>
            </a:r>
            <a:r>
              <a:rPr sz="2800" spc="-4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perché</a:t>
            </a:r>
            <a:r>
              <a:rPr sz="2800" spc="-4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la</a:t>
            </a:r>
            <a:r>
              <a:rPr sz="2800" spc="-3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cosa</a:t>
            </a:r>
            <a:r>
              <a:rPr sz="2800" spc="-4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non</a:t>
            </a:r>
            <a:r>
              <a:rPr sz="2800" spc="-5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800" spc="-10" dirty="0" err="1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potrà</a:t>
            </a:r>
            <a:r>
              <a:rPr lang="it-IT" sz="28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800" spc="-10" dirty="0" err="1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funzionare</a:t>
            </a:r>
            <a:r>
              <a:rPr sz="28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Evidenzia</a:t>
            </a:r>
            <a:r>
              <a:rPr sz="2800" spc="-4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i</a:t>
            </a:r>
            <a:r>
              <a:rPr sz="2800" spc="-5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rischi</a:t>
            </a:r>
            <a:endParaRPr sz="2800" dirty="0">
              <a:solidFill>
                <a:schemeClr val="bg2">
                  <a:lumMod val="90000"/>
                </a:schemeClr>
              </a:solidFill>
              <a:latin typeface="Tahoma"/>
              <a:cs typeface="Tahoma"/>
            </a:endParaRPr>
          </a:p>
          <a:p>
            <a:pPr marL="12700" marR="1859914">
              <a:lnSpc>
                <a:spcPct val="110000"/>
              </a:lnSpc>
            </a:pPr>
            <a:r>
              <a:rPr sz="28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Indica</a:t>
            </a:r>
            <a:r>
              <a:rPr sz="2800" spc="-3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le</a:t>
            </a:r>
            <a:r>
              <a:rPr sz="2800" spc="-3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lacune</a:t>
            </a:r>
            <a:r>
              <a:rPr sz="2800" spc="-2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di</a:t>
            </a:r>
            <a:r>
              <a:rPr sz="2800" spc="-5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un</a:t>
            </a:r>
            <a:r>
              <a:rPr sz="2800" spc="-4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progetto </a:t>
            </a:r>
            <a:r>
              <a:rPr sz="28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Evidenzia</a:t>
            </a:r>
            <a:r>
              <a:rPr sz="2800" spc="-4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errori</a:t>
            </a:r>
            <a:r>
              <a:rPr sz="2800" spc="-4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di</a:t>
            </a:r>
            <a:r>
              <a:rPr sz="2800" spc="-7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procedura </a:t>
            </a:r>
            <a:r>
              <a:rPr sz="28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Paragona</a:t>
            </a:r>
            <a:r>
              <a:rPr sz="2800" spc="-2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col</a:t>
            </a:r>
            <a:r>
              <a:rPr sz="2800" spc="-7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passato:</a:t>
            </a:r>
            <a:r>
              <a:rPr sz="2800" spc="-3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è</a:t>
            </a:r>
            <a:r>
              <a:rPr sz="2800" spc="-5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migliore? </a:t>
            </a:r>
            <a:r>
              <a:rPr sz="28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Proietta</a:t>
            </a:r>
            <a:r>
              <a:rPr sz="2800" spc="-4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nel</a:t>
            </a:r>
            <a:r>
              <a:rPr sz="2800" spc="-6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futuro:</a:t>
            </a:r>
            <a:r>
              <a:rPr sz="2800" spc="-5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riuscirà?</a:t>
            </a:r>
            <a:endParaRPr sz="2800" dirty="0">
              <a:solidFill>
                <a:schemeClr val="bg2">
                  <a:lumMod val="90000"/>
                </a:schemeClr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15275" y="252475"/>
            <a:ext cx="65081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Il</a:t>
            </a:r>
            <a:r>
              <a:rPr sz="4000" spc="-6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40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piacere</a:t>
            </a:r>
            <a:r>
              <a:rPr sz="4000" spc="-3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40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del</a:t>
            </a:r>
            <a:r>
              <a:rPr sz="4000" spc="-6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40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pessimismo</a:t>
            </a:r>
            <a:endParaRPr sz="4000" dirty="0">
              <a:solidFill>
                <a:schemeClr val="bg2">
                  <a:lumMod val="9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565" y="1290256"/>
            <a:ext cx="7695565" cy="364680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SI',</a:t>
            </a:r>
            <a:r>
              <a:rPr sz="2400" spc="-3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MA....</a:t>
            </a:r>
            <a:endParaRPr sz="2400" dirty="0">
              <a:solidFill>
                <a:schemeClr val="bg2">
                  <a:lumMod val="90000"/>
                </a:schemeClr>
              </a:solidFill>
              <a:latin typeface="Tahoma"/>
              <a:cs typeface="Tahoma"/>
            </a:endParaRPr>
          </a:p>
          <a:p>
            <a:pPr marL="12700" marR="3188335">
              <a:lnSpc>
                <a:spcPct val="110000"/>
              </a:lnSpc>
            </a:pP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Essere</a:t>
            </a:r>
            <a:r>
              <a:rPr sz="2400" spc="-3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pessimisti</a:t>
            </a:r>
            <a:r>
              <a:rPr sz="2400" spc="-4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è</a:t>
            </a:r>
            <a:r>
              <a:rPr sz="2400" spc="-4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più</a:t>
            </a:r>
            <a:r>
              <a:rPr sz="2400" spc="-6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facile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Essere</a:t>
            </a:r>
            <a:r>
              <a:rPr sz="2400" spc="-3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pessimisti</a:t>
            </a:r>
            <a:r>
              <a:rPr sz="2400" spc="-4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è</a:t>
            </a:r>
            <a:r>
              <a:rPr sz="2400" spc="-4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più</a:t>
            </a:r>
            <a:r>
              <a:rPr sz="2400" spc="-6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divertente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Si</a:t>
            </a:r>
            <a:r>
              <a:rPr sz="2400" spc="-1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ha</a:t>
            </a:r>
            <a:r>
              <a:rPr sz="2400" spc="-2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più</a:t>
            </a:r>
            <a:r>
              <a:rPr sz="2400" spc="-3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potere</a:t>
            </a:r>
            <a:endParaRPr sz="2400" dirty="0">
              <a:solidFill>
                <a:schemeClr val="bg2">
                  <a:lumMod val="90000"/>
                </a:schemeClr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E'</a:t>
            </a:r>
            <a:r>
              <a:rPr sz="24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più</a:t>
            </a:r>
            <a:r>
              <a:rPr sz="2400" spc="-4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comodo</a:t>
            </a:r>
            <a:r>
              <a:rPr sz="2400" spc="-5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criticare</a:t>
            </a:r>
            <a:r>
              <a:rPr sz="24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che</a:t>
            </a:r>
            <a:r>
              <a:rPr sz="2400" spc="-2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spc="-2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fare</a:t>
            </a:r>
            <a:endParaRPr sz="2400" dirty="0">
              <a:solidFill>
                <a:schemeClr val="bg2">
                  <a:lumMod val="90000"/>
                </a:schemeClr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E'</a:t>
            </a:r>
            <a:r>
              <a:rPr sz="24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più</a:t>
            </a:r>
            <a:r>
              <a:rPr sz="2400" spc="-4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facile</a:t>
            </a:r>
            <a:r>
              <a:rPr sz="2400" spc="-2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distruggere</a:t>
            </a:r>
            <a:r>
              <a:rPr sz="2400" spc="-6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che</a:t>
            </a:r>
            <a:r>
              <a:rPr sz="2400" spc="-2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costruire</a:t>
            </a:r>
            <a:endParaRPr sz="2400" dirty="0">
              <a:solidFill>
                <a:schemeClr val="bg2">
                  <a:lumMod val="90000"/>
                </a:schemeClr>
              </a:solidFill>
              <a:latin typeface="Tahoma"/>
              <a:cs typeface="Tahoma"/>
            </a:endParaRPr>
          </a:p>
          <a:p>
            <a:pPr marL="12700" marR="5080">
              <a:lnSpc>
                <a:spcPct val="110000"/>
              </a:lnSpc>
              <a:tabLst>
                <a:tab pos="5875655" algn="l"/>
                <a:tab pos="5962650" algn="l"/>
              </a:tabLst>
            </a:pP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A</a:t>
            </a:r>
            <a:r>
              <a:rPr sz="2400" spc="-3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pensare</a:t>
            </a:r>
            <a:r>
              <a:rPr sz="2400" spc="-2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male</a:t>
            </a:r>
            <a:r>
              <a:rPr sz="2400" spc="-3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si</a:t>
            </a:r>
            <a:r>
              <a:rPr sz="2400" spc="-1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fa</a:t>
            </a:r>
            <a:r>
              <a:rPr sz="2400" spc="-3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peccato,</a:t>
            </a:r>
            <a:r>
              <a:rPr sz="2400" spc="-1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ma</a:t>
            </a:r>
            <a:r>
              <a:rPr sz="2400" spc="-3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ci</a:t>
            </a:r>
            <a:r>
              <a:rPr sz="2400" spc="-2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si</a:t>
            </a:r>
            <a:r>
              <a:rPr sz="2400" spc="-2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indovina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Dimostrare</a:t>
            </a:r>
            <a:r>
              <a:rPr sz="2400" spc="-5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che</a:t>
            </a:r>
            <a:r>
              <a:rPr sz="2400" spc="-2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qualcuno</a:t>
            </a:r>
            <a:r>
              <a:rPr sz="2400" spc="-5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ha</a:t>
            </a:r>
            <a:r>
              <a:rPr sz="2400" spc="-1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torto</a:t>
            </a:r>
            <a:r>
              <a:rPr sz="2400" spc="-5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provoca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	</a:t>
            </a:r>
            <a:r>
              <a:rPr sz="24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soddisfazione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Togliti</a:t>
            </a:r>
            <a:r>
              <a:rPr sz="2400" spc="-4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quel</a:t>
            </a:r>
            <a:r>
              <a:rPr sz="2400" spc="-2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cappello</a:t>
            </a:r>
            <a:r>
              <a:rPr sz="2400" spc="-3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nero</a:t>
            </a:r>
            <a:r>
              <a:rPr sz="2400" spc="-3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e</a:t>
            </a:r>
            <a:r>
              <a:rPr sz="2400" spc="-1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mettiti</a:t>
            </a:r>
            <a:r>
              <a:rPr sz="2400" spc="-3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un</a:t>
            </a:r>
            <a:r>
              <a:rPr sz="2400" spc="-2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po'</a:t>
            </a:r>
            <a:r>
              <a:rPr sz="2400" spc="-2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il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		</a:t>
            </a:r>
            <a:r>
              <a:rPr sz="24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giallo!</a:t>
            </a:r>
            <a:endParaRPr sz="2400" dirty="0">
              <a:solidFill>
                <a:schemeClr val="bg2">
                  <a:lumMod val="90000"/>
                </a:schemeClr>
              </a:solidFill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5920" y="1002322"/>
            <a:ext cx="3744865" cy="239859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23850" y="5157787"/>
            <a:ext cx="8425180" cy="1322705"/>
          </a:xfrm>
          <a:prstGeom prst="rect">
            <a:avLst/>
          </a:prstGeom>
          <a:solidFill>
            <a:srgbClr val="993300"/>
          </a:solidFill>
        </p:spPr>
        <p:txBody>
          <a:bodyPr vert="horz" wrap="square" lIns="0" tIns="44450" rIns="0" bIns="0" rtlCol="0">
            <a:spAutoFit/>
          </a:bodyPr>
          <a:lstStyle/>
          <a:p>
            <a:pPr marL="91440" marR="330200">
              <a:lnSpc>
                <a:spcPct val="100000"/>
              </a:lnSpc>
              <a:spcBef>
                <a:spcPts val="350"/>
              </a:spcBef>
            </a:pP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Il</a:t>
            </a:r>
            <a:r>
              <a:rPr sz="2000" spc="-4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cappello</a:t>
            </a:r>
            <a:r>
              <a:rPr sz="2000" spc="-4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nero</a:t>
            </a:r>
            <a:r>
              <a:rPr sz="2000" spc="-4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deve</a:t>
            </a:r>
            <a:r>
              <a:rPr sz="2000" spc="-5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valutare</a:t>
            </a:r>
            <a:r>
              <a:rPr sz="2000" spc="-4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la</a:t>
            </a:r>
            <a:r>
              <a:rPr sz="2000" spc="-4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fattibilità</a:t>
            </a:r>
            <a:r>
              <a:rPr sz="2000" spc="-2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delle</a:t>
            </a:r>
            <a:r>
              <a:rPr sz="2000" spc="-3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idee</a:t>
            </a:r>
            <a:r>
              <a:rPr sz="2000" spc="-5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proposte</a:t>
            </a:r>
            <a:r>
              <a:rPr sz="2000" spc="-6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FFFFCC"/>
                </a:solidFill>
                <a:latin typeface="Tahoma"/>
                <a:cs typeface="Tahoma"/>
              </a:rPr>
              <a:t>dal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cappello</a:t>
            </a:r>
            <a:r>
              <a:rPr sz="2000" spc="-3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verde,</a:t>
            </a:r>
            <a:r>
              <a:rPr sz="2000" spc="-5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ma</a:t>
            </a:r>
            <a:r>
              <a:rPr sz="2000" spc="-4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non</a:t>
            </a:r>
            <a:r>
              <a:rPr sz="2000" spc="-5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deve</a:t>
            </a:r>
            <a:r>
              <a:rPr sz="2000" spc="-4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stroncarle</a:t>
            </a:r>
            <a:r>
              <a:rPr sz="2000" spc="-4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sul</a:t>
            </a:r>
            <a:r>
              <a:rPr sz="2000" spc="-3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nascere!</a:t>
            </a:r>
            <a:r>
              <a:rPr sz="2000" spc="-6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Il</a:t>
            </a:r>
            <a:r>
              <a:rPr sz="2000" spc="-2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conduttore</a:t>
            </a:r>
            <a:r>
              <a:rPr sz="2000" spc="-4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CC"/>
                </a:solidFill>
                <a:latin typeface="Tahoma"/>
                <a:cs typeface="Tahoma"/>
              </a:rPr>
              <a:t>starà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attento</a:t>
            </a:r>
            <a:r>
              <a:rPr sz="2000" spc="-5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al</a:t>
            </a:r>
            <a:r>
              <a:rPr sz="2000" spc="-4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conflitto</a:t>
            </a:r>
            <a:r>
              <a:rPr sz="2000" spc="-3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cappello</a:t>
            </a:r>
            <a:r>
              <a:rPr sz="2000" spc="-3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nero/cappello</a:t>
            </a:r>
            <a:r>
              <a:rPr sz="2000" spc="-6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verde,</a:t>
            </a:r>
            <a:r>
              <a:rPr sz="2000" spc="-4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che</a:t>
            </a:r>
            <a:r>
              <a:rPr sz="2000" spc="-5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può</a:t>
            </a:r>
            <a:r>
              <a:rPr sz="2000" spc="-5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portare</a:t>
            </a:r>
            <a:r>
              <a:rPr sz="2000" spc="-3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spc="-50" dirty="0">
                <a:solidFill>
                  <a:srgbClr val="FFFFCC"/>
                </a:solidFill>
                <a:latin typeface="Tahoma"/>
                <a:cs typeface="Tahoma"/>
              </a:rPr>
              <a:t>a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incomprensioni</a:t>
            </a:r>
            <a:r>
              <a:rPr sz="2000" spc="-6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CC"/>
                </a:solidFill>
                <a:latin typeface="Tahoma"/>
                <a:cs typeface="Tahoma"/>
              </a:rPr>
              <a:t>e</a:t>
            </a:r>
            <a:r>
              <a:rPr sz="2000" spc="-3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CC"/>
                </a:solidFill>
                <a:latin typeface="Tahoma"/>
                <a:cs typeface="Tahoma"/>
              </a:rPr>
              <a:t>frustrazioni.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03962" y="23875"/>
            <a:ext cx="31356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Le</a:t>
            </a:r>
            <a:r>
              <a:rPr sz="4000" spc="-5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40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domande</a:t>
            </a:r>
            <a:endParaRPr sz="4000" dirty="0">
              <a:solidFill>
                <a:schemeClr val="bg2">
                  <a:lumMod val="9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200" y="838200"/>
            <a:ext cx="8912860" cy="55476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376295">
              <a:lnSpc>
                <a:spcPct val="110000"/>
              </a:lnSpc>
              <a:spcBef>
                <a:spcPts val="100"/>
              </a:spcBef>
            </a:pPr>
            <a:r>
              <a:rPr sz="22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La</a:t>
            </a:r>
            <a:r>
              <a:rPr sz="2200" spc="-2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premessa</a:t>
            </a:r>
            <a:r>
              <a:rPr sz="2200" spc="-1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è</a:t>
            </a:r>
            <a:r>
              <a:rPr sz="2200" spc="-2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valida</a:t>
            </a:r>
            <a:r>
              <a:rPr sz="2200" spc="-3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e</a:t>
            </a:r>
            <a:r>
              <a:rPr sz="2200" spc="-2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fondata? </a:t>
            </a:r>
            <a:br>
              <a:rPr lang="it-IT" sz="22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</a:br>
            <a:r>
              <a:rPr sz="22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La</a:t>
            </a:r>
            <a:r>
              <a:rPr lang="it-IT" sz="2200" spc="-5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200" dirty="0" err="1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conseguenza</a:t>
            </a:r>
            <a:r>
              <a:rPr sz="2200" spc="-2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è</a:t>
            </a:r>
            <a:r>
              <a:rPr sz="2200" spc="-5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corretta?</a:t>
            </a:r>
            <a:endParaRPr sz="2200" dirty="0">
              <a:solidFill>
                <a:schemeClr val="bg2">
                  <a:lumMod val="90000"/>
                </a:schemeClr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22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La</a:t>
            </a:r>
            <a:r>
              <a:rPr sz="2200" spc="-5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conseguenza</a:t>
            </a:r>
            <a:r>
              <a:rPr sz="22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è</a:t>
            </a:r>
            <a:r>
              <a:rPr sz="2200" spc="-5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necessaria?</a:t>
            </a:r>
            <a:endParaRPr sz="2200" dirty="0">
              <a:solidFill>
                <a:schemeClr val="bg2">
                  <a:lumMod val="90000"/>
                </a:schemeClr>
              </a:solidFill>
              <a:latin typeface="Tahoma"/>
              <a:cs typeface="Tahoma"/>
            </a:endParaRPr>
          </a:p>
          <a:p>
            <a:pPr marL="12700" marR="5080">
              <a:lnSpc>
                <a:spcPts val="2380"/>
              </a:lnSpc>
              <a:spcBef>
                <a:spcPts val="560"/>
              </a:spcBef>
              <a:tabLst>
                <a:tab pos="4899660" algn="l"/>
              </a:tabLst>
            </a:pPr>
            <a:r>
              <a:rPr sz="22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Dato</a:t>
            </a:r>
            <a:r>
              <a:rPr sz="2200" spc="-3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ciò,</a:t>
            </a:r>
            <a:r>
              <a:rPr sz="2200" spc="-4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ne</a:t>
            </a:r>
            <a:r>
              <a:rPr sz="2200" spc="-4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consegue</a:t>
            </a:r>
            <a:r>
              <a:rPr sz="2200" spc="-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solo</a:t>
            </a:r>
            <a:r>
              <a:rPr sz="2200" spc="-2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questo</a:t>
            </a:r>
            <a:r>
              <a:rPr sz="2200" spc="-2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o</a:t>
            </a:r>
            <a:r>
              <a:rPr sz="2200" spc="-4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200" spc="-5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è</a:t>
            </a:r>
            <a:r>
              <a:rPr sz="22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	possibile</a:t>
            </a:r>
            <a:r>
              <a:rPr sz="2200" spc="-3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trarre</a:t>
            </a:r>
            <a:r>
              <a:rPr sz="2200" spc="-5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altre conseguenze?</a:t>
            </a:r>
            <a:endParaRPr sz="2200" dirty="0">
              <a:solidFill>
                <a:schemeClr val="bg2">
                  <a:lumMod val="90000"/>
                </a:schemeClr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22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Che</a:t>
            </a:r>
            <a:r>
              <a:rPr sz="2200" spc="-3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cosa</a:t>
            </a:r>
            <a:r>
              <a:rPr sz="2200" spc="-4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c'entra</a:t>
            </a:r>
            <a:r>
              <a:rPr sz="2200" spc="-3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con</a:t>
            </a:r>
            <a:r>
              <a:rPr sz="2200" spc="-4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quanto</a:t>
            </a:r>
            <a:r>
              <a:rPr sz="2200" spc="-3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vogliamo?</a:t>
            </a:r>
            <a:endParaRPr sz="2200" dirty="0">
              <a:solidFill>
                <a:schemeClr val="bg2">
                  <a:lumMod val="90000"/>
                </a:schemeClr>
              </a:solidFill>
              <a:latin typeface="Tahoma"/>
              <a:cs typeface="Tahoma"/>
            </a:endParaRPr>
          </a:p>
          <a:p>
            <a:pPr marL="12700" marR="1184910">
              <a:lnSpc>
                <a:spcPct val="110000"/>
              </a:lnSpc>
              <a:tabLst>
                <a:tab pos="5113655" algn="l"/>
              </a:tabLst>
            </a:pPr>
            <a:r>
              <a:rPr sz="22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Le</a:t>
            </a:r>
            <a:r>
              <a:rPr sz="2200" spc="-2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cose</a:t>
            </a:r>
            <a:r>
              <a:rPr sz="22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collimano</a:t>
            </a:r>
            <a:r>
              <a:rPr sz="2200" spc="-4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con</a:t>
            </a:r>
            <a:r>
              <a:rPr sz="2200" spc="-2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la</a:t>
            </a:r>
            <a:r>
              <a:rPr sz="2200" spc="-4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mia</a:t>
            </a:r>
            <a:r>
              <a:rPr sz="2200" spc="-4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esperienza</a:t>
            </a:r>
            <a:r>
              <a:rPr sz="22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	</a:t>
            </a:r>
            <a:r>
              <a:rPr sz="22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passata? </a:t>
            </a:r>
            <a:r>
              <a:rPr sz="22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Le</a:t>
            </a:r>
            <a:r>
              <a:rPr sz="2200" spc="-3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cose</a:t>
            </a:r>
            <a:r>
              <a:rPr sz="2200" spc="-2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stanno</a:t>
            </a:r>
            <a:r>
              <a:rPr sz="2200" spc="-3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200" spc="-2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così?</a:t>
            </a:r>
            <a:endParaRPr sz="2200" dirty="0">
              <a:solidFill>
                <a:schemeClr val="bg2">
                  <a:lumMod val="90000"/>
                </a:schemeClr>
              </a:solidFill>
              <a:latin typeface="Tahoma"/>
              <a:cs typeface="Tahoma"/>
            </a:endParaRPr>
          </a:p>
          <a:p>
            <a:pPr marL="12700" marR="5308600">
              <a:lnSpc>
                <a:spcPct val="110000"/>
              </a:lnSpc>
            </a:pPr>
            <a:r>
              <a:rPr sz="22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Che</a:t>
            </a:r>
            <a:r>
              <a:rPr sz="2200" spc="-2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rischi</a:t>
            </a:r>
            <a:r>
              <a:rPr sz="2200" spc="-3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corro? </a:t>
            </a:r>
            <a:br>
              <a:rPr lang="it-IT" sz="22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</a:br>
            <a:r>
              <a:rPr sz="22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I</a:t>
            </a:r>
            <a:r>
              <a:rPr sz="2200" spc="-3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dati</a:t>
            </a:r>
            <a:r>
              <a:rPr sz="2200" spc="-3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e</a:t>
            </a:r>
            <a:r>
              <a:rPr sz="2200" spc="-2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200" dirty="0" err="1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i</a:t>
            </a:r>
            <a:r>
              <a:rPr sz="2200" spc="-3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200" dirty="0" err="1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fatti</a:t>
            </a:r>
            <a:r>
              <a:rPr lang="it-IT" sz="2200" spc="-1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200" dirty="0" err="1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sono</a:t>
            </a:r>
            <a:r>
              <a:rPr sz="2200" spc="-1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esatti?</a:t>
            </a:r>
            <a:r>
              <a:rPr sz="22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br>
              <a:rPr lang="it-IT" sz="22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</a:br>
            <a:r>
              <a:rPr lang="it-IT" sz="22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S</a:t>
            </a:r>
            <a:r>
              <a:rPr sz="22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ono</a:t>
            </a:r>
            <a:r>
              <a:rPr sz="2200" spc="-2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rilevanti? </a:t>
            </a:r>
            <a:br>
              <a:rPr lang="it-IT" sz="22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</a:br>
            <a:r>
              <a:rPr sz="2200" dirty="0" err="1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Abbiamo</a:t>
            </a:r>
            <a:r>
              <a:rPr sz="2200" spc="-5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fatto</a:t>
            </a:r>
            <a:r>
              <a:rPr sz="2200" spc="-2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200" dirty="0" err="1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sempre</a:t>
            </a:r>
            <a:r>
              <a:rPr sz="2200" spc="-3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200" dirty="0" err="1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così</a:t>
            </a:r>
            <a:r>
              <a:rPr sz="22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.</a:t>
            </a:r>
            <a:r>
              <a:rPr lang="it-IT" sz="2200" spc="-4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200" spc="-10" dirty="0" err="1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Perché</a:t>
            </a:r>
            <a:r>
              <a:rPr lang="it-IT" sz="22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200" spc="-10" dirty="0" err="1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cambiare</a:t>
            </a:r>
            <a:r>
              <a:rPr sz="22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? </a:t>
            </a:r>
            <a:br>
              <a:rPr lang="it-IT" sz="22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</a:br>
            <a:r>
              <a:rPr sz="2200" dirty="0" err="1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Offre</a:t>
            </a:r>
            <a:r>
              <a:rPr sz="2200" spc="-2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vantaggi? Funzionerà?</a:t>
            </a:r>
            <a:endParaRPr sz="2200" dirty="0">
              <a:solidFill>
                <a:schemeClr val="bg2">
                  <a:lumMod val="90000"/>
                </a:schemeClr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22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Ne</a:t>
            </a:r>
            <a:r>
              <a:rPr sz="2200" spc="-2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vale</a:t>
            </a:r>
            <a:r>
              <a:rPr sz="2200" spc="-2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la</a:t>
            </a:r>
            <a:r>
              <a:rPr sz="2200" spc="-3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200" spc="-2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pena?</a:t>
            </a:r>
            <a:endParaRPr sz="2200" dirty="0">
              <a:solidFill>
                <a:schemeClr val="bg2">
                  <a:lumMod val="90000"/>
                </a:schemeClr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24198" y="23875"/>
            <a:ext cx="18961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Le</a:t>
            </a:r>
            <a:r>
              <a:rPr sz="4000" spc="-5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4000" spc="-2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frasi</a:t>
            </a:r>
            <a:endParaRPr sz="4000" dirty="0">
              <a:solidFill>
                <a:schemeClr val="bg2">
                  <a:lumMod val="9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7047" y="914400"/>
            <a:ext cx="8129905" cy="5185202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E'</a:t>
            </a:r>
            <a:r>
              <a:rPr sz="24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solo</a:t>
            </a:r>
            <a:r>
              <a:rPr sz="2400" spc="-3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un'ipotesi</a:t>
            </a:r>
            <a:endParaRPr sz="2400" dirty="0">
              <a:solidFill>
                <a:schemeClr val="bg2">
                  <a:lumMod val="90000"/>
                </a:schemeClr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I</a:t>
            </a:r>
            <a:r>
              <a:rPr sz="2400" spc="-2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miei</a:t>
            </a:r>
            <a:r>
              <a:rPr sz="2400" spc="-1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dati</a:t>
            </a:r>
            <a:r>
              <a:rPr sz="2400" spc="-3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sono</a:t>
            </a:r>
            <a:r>
              <a:rPr sz="2400" spc="-3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diversi</a:t>
            </a:r>
            <a:endParaRPr sz="2400" dirty="0">
              <a:solidFill>
                <a:schemeClr val="bg2">
                  <a:lumMod val="90000"/>
                </a:schemeClr>
              </a:solidFill>
              <a:latin typeface="Tahoma"/>
              <a:cs typeface="Tahoma"/>
            </a:endParaRPr>
          </a:p>
          <a:p>
            <a:pPr marL="12700" marR="3354704">
              <a:lnSpc>
                <a:spcPct val="110000"/>
              </a:lnSpc>
            </a:pP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Non</a:t>
            </a:r>
            <a:r>
              <a:rPr sz="2400" spc="-3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è</a:t>
            </a:r>
            <a:r>
              <a:rPr sz="2400" spc="-3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la</a:t>
            </a:r>
            <a:r>
              <a:rPr sz="2400" spc="-1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sola</a:t>
            </a:r>
            <a:r>
              <a:rPr sz="2400" spc="-3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spiegazione</a:t>
            </a:r>
            <a:r>
              <a:rPr sz="2400" spc="-4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spc="-10" dirty="0" err="1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possibile</a:t>
            </a:r>
            <a:r>
              <a:rPr sz="24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 err="1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Ti</a:t>
            </a:r>
            <a:r>
              <a:rPr sz="2400" spc="-3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basi</a:t>
            </a:r>
            <a:r>
              <a:rPr sz="2400" spc="-2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su</a:t>
            </a:r>
            <a:r>
              <a:rPr sz="2400" spc="-3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informazioni</a:t>
            </a:r>
            <a:r>
              <a:rPr sz="2400" spc="-5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vecchie</a:t>
            </a:r>
            <a:endParaRPr sz="2400" dirty="0">
              <a:solidFill>
                <a:schemeClr val="bg2">
                  <a:lumMod val="90000"/>
                </a:schemeClr>
              </a:solidFill>
              <a:latin typeface="Tahoma"/>
              <a:cs typeface="Tahoma"/>
            </a:endParaRPr>
          </a:p>
          <a:p>
            <a:pPr marL="12700" marR="1361440">
              <a:lnSpc>
                <a:spcPts val="2590"/>
              </a:lnSpc>
              <a:spcBef>
                <a:spcPts val="615"/>
              </a:spcBef>
              <a:tabLst>
                <a:tab pos="5959475" algn="l"/>
              </a:tabLst>
            </a:pP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Le</a:t>
            </a:r>
            <a:r>
              <a:rPr sz="2400" spc="-2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cifre</a:t>
            </a:r>
            <a:r>
              <a:rPr sz="2400" spc="-3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che</a:t>
            </a:r>
            <a:r>
              <a:rPr sz="2400" spc="-2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porti</a:t>
            </a:r>
            <a:r>
              <a:rPr sz="2400" spc="-4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vanno</a:t>
            </a:r>
            <a:r>
              <a:rPr sz="2400" spc="-3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messe</a:t>
            </a:r>
            <a:r>
              <a:rPr sz="2400" spc="-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a</a:t>
            </a:r>
            <a:r>
              <a:rPr sz="2400" spc="-3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confronto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	con</a:t>
            </a:r>
            <a:r>
              <a:rPr sz="2400" spc="-3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spc="-2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la </a:t>
            </a:r>
            <a:r>
              <a:rPr sz="24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concorrenza</a:t>
            </a:r>
            <a:endParaRPr sz="2400" dirty="0">
              <a:solidFill>
                <a:schemeClr val="bg2">
                  <a:lumMod val="90000"/>
                </a:schemeClr>
              </a:solidFill>
              <a:latin typeface="Tahoma"/>
              <a:cs typeface="Tahoma"/>
            </a:endParaRPr>
          </a:p>
          <a:p>
            <a:pPr marL="12700" marR="1396365">
              <a:lnSpc>
                <a:spcPts val="3170"/>
              </a:lnSpc>
              <a:spcBef>
                <a:spcPts val="114"/>
              </a:spcBef>
              <a:tabLst>
                <a:tab pos="6177915" algn="l"/>
              </a:tabLst>
            </a:pP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Se</a:t>
            </a:r>
            <a:r>
              <a:rPr sz="2400" spc="-3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ci</a:t>
            </a:r>
            <a:r>
              <a:rPr sz="2400" spc="-2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basiamo</a:t>
            </a:r>
            <a:r>
              <a:rPr sz="2400" spc="-3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sui</a:t>
            </a:r>
            <a:r>
              <a:rPr sz="2400" spc="-3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premi,</a:t>
            </a:r>
            <a:r>
              <a:rPr sz="2400" spc="-4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dobbiamo</a:t>
            </a:r>
            <a:r>
              <a:rPr sz="2400" spc="-5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premiare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	</a:t>
            </a:r>
            <a:r>
              <a:rPr sz="24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tutti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Se</a:t>
            </a:r>
            <a:r>
              <a:rPr sz="2400" spc="-5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facciamo</a:t>
            </a:r>
            <a:r>
              <a:rPr sz="2400" spc="-4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così,</a:t>
            </a:r>
            <a:r>
              <a:rPr sz="2400" spc="-5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ci</a:t>
            </a:r>
            <a:r>
              <a:rPr sz="2400" spc="-4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succederà</a:t>
            </a:r>
            <a:r>
              <a:rPr sz="2400" spc="-4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che...</a:t>
            </a:r>
            <a:endParaRPr sz="2400" dirty="0">
              <a:solidFill>
                <a:schemeClr val="bg2">
                  <a:lumMod val="90000"/>
                </a:schemeClr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Il</a:t>
            </a:r>
            <a:r>
              <a:rPr sz="24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margine</a:t>
            </a:r>
            <a:r>
              <a:rPr sz="2400" spc="-1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di</a:t>
            </a:r>
            <a:r>
              <a:rPr sz="2400" spc="-2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profitto</a:t>
            </a:r>
            <a:r>
              <a:rPr sz="2400" spc="-4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è</a:t>
            </a:r>
            <a:r>
              <a:rPr sz="2400" spc="-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troppo</a:t>
            </a:r>
            <a:r>
              <a:rPr sz="2400" spc="-3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basso</a:t>
            </a:r>
            <a:endParaRPr sz="2400" dirty="0">
              <a:solidFill>
                <a:schemeClr val="bg2">
                  <a:lumMod val="90000"/>
                </a:schemeClr>
              </a:solidFill>
              <a:latin typeface="Tahoma"/>
              <a:cs typeface="Tahoma"/>
            </a:endParaRPr>
          </a:p>
          <a:p>
            <a:pPr marL="12700" marR="1476375">
              <a:lnSpc>
                <a:spcPct val="110000"/>
              </a:lnSpc>
              <a:tabLst>
                <a:tab pos="5716905" algn="l"/>
              </a:tabLst>
            </a:pP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Il</a:t>
            </a:r>
            <a:r>
              <a:rPr sz="24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nuovo</a:t>
            </a:r>
            <a:r>
              <a:rPr sz="2400" spc="-3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prodotto</a:t>
            </a:r>
            <a:r>
              <a:rPr sz="2400" spc="-4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non</a:t>
            </a:r>
            <a:r>
              <a:rPr sz="2400" spc="-2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è</a:t>
            </a:r>
            <a:r>
              <a:rPr sz="24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sufficientemente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	</a:t>
            </a:r>
            <a:r>
              <a:rPr sz="24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testato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Il</a:t>
            </a:r>
            <a:r>
              <a:rPr sz="2400" spc="-1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nuovo</a:t>
            </a:r>
            <a:r>
              <a:rPr sz="2400" spc="-4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mercato è</a:t>
            </a:r>
            <a:r>
              <a:rPr sz="2400" spc="-2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troppo</a:t>
            </a:r>
            <a:r>
              <a:rPr sz="2400" spc="-4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insidioso</a:t>
            </a:r>
            <a:endParaRPr sz="2400" dirty="0">
              <a:solidFill>
                <a:schemeClr val="bg2">
                  <a:lumMod val="90000"/>
                </a:schemeClr>
              </a:solidFill>
              <a:latin typeface="Tahoma"/>
              <a:cs typeface="Tahoma"/>
            </a:endParaRPr>
          </a:p>
          <a:p>
            <a:pPr marL="12700" marR="5080">
              <a:lnSpc>
                <a:spcPct val="110000"/>
              </a:lnSpc>
              <a:tabLst>
                <a:tab pos="5170805" algn="l"/>
                <a:tab pos="5360035" algn="l"/>
              </a:tabLst>
            </a:pP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Qui</a:t>
            </a:r>
            <a:r>
              <a:rPr sz="2400" spc="-5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ci</a:t>
            </a:r>
            <a:r>
              <a:rPr sz="2400" spc="-2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vuole</a:t>
            </a:r>
            <a:r>
              <a:rPr sz="2400" spc="-4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un'idea</a:t>
            </a:r>
            <a:r>
              <a:rPr sz="2400" spc="-4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più</a:t>
            </a:r>
            <a:r>
              <a:rPr sz="2400" spc="-4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semplice</a:t>
            </a:r>
            <a:r>
              <a:rPr sz="2400" spc="-2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o</a:t>
            </a:r>
            <a:r>
              <a:rPr sz="2400" spc="-3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spc="-2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più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		brillante</a:t>
            </a:r>
            <a:r>
              <a:rPr sz="2400" spc="-4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o</a:t>
            </a:r>
            <a:r>
              <a:rPr sz="2400" spc="-1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più</a:t>
            </a:r>
            <a:r>
              <a:rPr sz="2400" spc="-2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nuova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Facendo</a:t>
            </a:r>
            <a:r>
              <a:rPr sz="2400" spc="-4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così</a:t>
            </a:r>
            <a:r>
              <a:rPr sz="2400" spc="-3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avremo</a:t>
            </a:r>
            <a:r>
              <a:rPr sz="2400" spc="-4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un</a:t>
            </a:r>
            <a:r>
              <a:rPr sz="2400" spc="-5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accumulo</a:t>
            </a:r>
            <a:r>
              <a:rPr sz="2400" spc="-4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 </a:t>
            </a:r>
            <a:r>
              <a:rPr sz="2400" spc="-25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di</a:t>
            </a:r>
            <a:r>
              <a:rPr sz="240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	</a:t>
            </a:r>
            <a:r>
              <a:rPr sz="2400" spc="-10" dirty="0">
                <a:solidFill>
                  <a:schemeClr val="bg2">
                    <a:lumMod val="90000"/>
                  </a:schemeClr>
                </a:solidFill>
                <a:latin typeface="Tahoma"/>
                <a:cs typeface="Tahoma"/>
              </a:rPr>
              <a:t>lavoro</a:t>
            </a:r>
            <a:endParaRPr sz="2400" dirty="0">
              <a:solidFill>
                <a:schemeClr val="bg2">
                  <a:lumMod val="90000"/>
                </a:schemeClr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7620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4267200" cy="685800"/>
          </a:xfrm>
          <a:prstGeom prst="rect">
            <a:avLst/>
          </a:prstGeom>
          <a:solidFill>
            <a:srgbClr val="FF3300"/>
          </a:solidFill>
        </p:spPr>
        <p:txBody>
          <a:bodyPr vert="horz" wrap="square" lIns="0" tIns="6540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515"/>
              </a:spcBef>
            </a:pPr>
            <a:r>
              <a:rPr dirty="0">
                <a:solidFill>
                  <a:srgbClr val="FFFFFF"/>
                </a:solidFill>
                <a:latin typeface="Tahoma"/>
                <a:cs typeface="Tahoma"/>
              </a:rPr>
              <a:t>Da</a:t>
            </a:r>
            <a:r>
              <a:rPr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FFFFFF"/>
                </a:solidFill>
                <a:latin typeface="Tahoma"/>
                <a:cs typeface="Tahoma"/>
              </a:rPr>
              <a:t>cappello</a:t>
            </a:r>
            <a:r>
              <a:rPr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pc="-10" dirty="0">
                <a:solidFill>
                  <a:srgbClr val="FFFFFF"/>
                </a:solidFill>
                <a:latin typeface="Tahoma"/>
                <a:cs typeface="Tahoma"/>
              </a:rPr>
              <a:t>rosso</a:t>
            </a:r>
          </a:p>
        </p:txBody>
      </p:sp>
      <p:sp>
        <p:nvSpPr>
          <p:cNvPr id="4" name="object 4"/>
          <p:cNvSpPr/>
          <p:nvPr/>
        </p:nvSpPr>
        <p:spPr>
          <a:xfrm>
            <a:off x="304800" y="990600"/>
            <a:ext cx="4267200" cy="5638800"/>
          </a:xfrm>
          <a:custGeom>
            <a:avLst/>
            <a:gdLst/>
            <a:ahLst/>
            <a:cxnLst/>
            <a:rect l="l" t="t" r="r" b="b"/>
            <a:pathLst>
              <a:path w="4267200" h="5638800">
                <a:moveTo>
                  <a:pt x="4267200" y="0"/>
                </a:moveTo>
                <a:lnTo>
                  <a:pt x="0" y="0"/>
                </a:lnTo>
                <a:lnTo>
                  <a:pt x="0" y="5638800"/>
                </a:lnTo>
                <a:lnTo>
                  <a:pt x="4267200" y="5638800"/>
                </a:lnTo>
                <a:lnTo>
                  <a:pt x="4267200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4077" y="1747499"/>
            <a:ext cx="3958590" cy="3812582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32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vedo</a:t>
            </a:r>
            <a:r>
              <a:rPr sz="32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proprio</a:t>
            </a:r>
            <a:r>
              <a:rPr sz="32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male!</a:t>
            </a:r>
            <a:endParaRPr sz="3200" dirty="0">
              <a:latin typeface="Tahoma"/>
              <a:cs typeface="Tahoma"/>
            </a:endParaRPr>
          </a:p>
          <a:p>
            <a:pPr marL="12700" marR="695960">
              <a:lnSpc>
                <a:spcPct val="100000"/>
              </a:lnSpc>
              <a:spcBef>
                <a:spcPts val="765"/>
              </a:spcBef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Sento</a:t>
            </a:r>
            <a:r>
              <a:rPr sz="32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che</a:t>
            </a:r>
            <a:r>
              <a:rPr sz="32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sarà</a:t>
            </a:r>
            <a:r>
              <a:rPr sz="32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35" dirty="0">
                <a:solidFill>
                  <a:srgbClr val="FFFFFF"/>
                </a:solidFill>
                <a:latin typeface="Tahoma"/>
                <a:cs typeface="Tahoma"/>
              </a:rPr>
              <a:t>un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disastro!</a:t>
            </a:r>
            <a:endParaRPr sz="3200" dirty="0">
              <a:latin typeface="Tahoma"/>
              <a:cs typeface="Tahoma"/>
            </a:endParaRPr>
          </a:p>
          <a:p>
            <a:pPr marL="12700" marR="944880" algn="just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Visione</a:t>
            </a:r>
            <a:r>
              <a:rPr sz="32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negativa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soggettiva</a:t>
            </a:r>
            <a:r>
              <a:rPr sz="32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2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ahoma"/>
                <a:cs typeface="Tahoma"/>
              </a:rPr>
              <a:t>non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giustificata</a:t>
            </a:r>
            <a:endParaRPr sz="3200" dirty="0">
              <a:latin typeface="Tahoma"/>
              <a:cs typeface="Tahoma"/>
            </a:endParaRPr>
          </a:p>
          <a:p>
            <a:pPr marL="12700" marR="407034">
              <a:lnSpc>
                <a:spcPct val="110000"/>
              </a:lnSpc>
              <a:spcBef>
                <a:spcPts val="380"/>
              </a:spcBef>
            </a:pPr>
            <a:r>
              <a:rPr sz="3200" dirty="0" err="1">
                <a:solidFill>
                  <a:srgbClr val="FFFFFF"/>
                </a:solidFill>
                <a:latin typeface="Tahoma"/>
                <a:cs typeface="Tahoma"/>
              </a:rPr>
              <a:t>Sensazioni</a:t>
            </a:r>
            <a:r>
              <a:rPr sz="32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negative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19744" y="1299210"/>
            <a:ext cx="4114800" cy="5021580"/>
          </a:xfrm>
          <a:custGeom>
            <a:avLst/>
            <a:gdLst/>
            <a:ahLst/>
            <a:cxnLst/>
            <a:rect l="l" t="t" r="r" b="b"/>
            <a:pathLst>
              <a:path w="4114800" h="5021580">
                <a:moveTo>
                  <a:pt x="4114800" y="0"/>
                </a:moveTo>
                <a:lnTo>
                  <a:pt x="0" y="0"/>
                </a:lnTo>
                <a:lnTo>
                  <a:pt x="0" y="5021262"/>
                </a:lnTo>
                <a:lnTo>
                  <a:pt x="4114800" y="5021262"/>
                </a:lnTo>
                <a:lnTo>
                  <a:pt x="4114800" y="0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876800" y="1357630"/>
            <a:ext cx="3891279" cy="4963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572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Il</a:t>
            </a:r>
            <a:r>
              <a:rPr sz="2400" spc="-3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cappello</a:t>
            </a:r>
            <a:r>
              <a:rPr sz="2400" spc="-4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nero</a:t>
            </a:r>
            <a:r>
              <a:rPr sz="2400" spc="-3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autorizza</a:t>
            </a:r>
            <a:r>
              <a:rPr sz="2400" spc="-50" dirty="0">
                <a:solidFill>
                  <a:srgbClr val="FFFFCC"/>
                </a:solidFill>
                <a:latin typeface="Tahoma"/>
                <a:cs typeface="Tahoma"/>
              </a:rPr>
              <a:t> a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valutare</a:t>
            </a:r>
            <a:r>
              <a:rPr sz="2400" spc="-7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le</a:t>
            </a:r>
            <a:r>
              <a:rPr sz="2400" spc="-6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negatività</a:t>
            </a:r>
            <a:r>
              <a:rPr sz="2400" spc="-7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spc="-25" dirty="0">
                <a:solidFill>
                  <a:srgbClr val="FFFFCC"/>
                </a:solidFill>
                <a:latin typeface="Tahoma"/>
                <a:cs typeface="Tahoma"/>
              </a:rPr>
              <a:t>in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modo</a:t>
            </a:r>
            <a:r>
              <a:rPr sz="2400" spc="-6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razionale</a:t>
            </a:r>
            <a:r>
              <a:rPr sz="2400" spc="-5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spc="-50" dirty="0">
                <a:solidFill>
                  <a:srgbClr val="FFFFCC"/>
                </a:solidFill>
                <a:latin typeface="Tahoma"/>
                <a:cs typeface="Tahoma"/>
              </a:rPr>
              <a:t>e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documentato.</a:t>
            </a:r>
            <a:r>
              <a:rPr sz="2400" spc="-16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Valutazioni</a:t>
            </a:r>
            <a:r>
              <a:rPr sz="2400" spc="-14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spc="-50" dirty="0">
                <a:solidFill>
                  <a:srgbClr val="FFFFCC"/>
                </a:solidFill>
                <a:latin typeface="Tahoma"/>
                <a:cs typeface="Tahoma"/>
              </a:rPr>
              <a:t>e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atteggiamenti</a:t>
            </a:r>
            <a:r>
              <a:rPr sz="2400" spc="-8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emotivi</a:t>
            </a:r>
            <a:r>
              <a:rPr sz="2400" spc="-5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CC"/>
                </a:solidFill>
                <a:latin typeface="Tahoma"/>
                <a:cs typeface="Tahoma"/>
              </a:rPr>
              <a:t>vanno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rimandati</a:t>
            </a:r>
            <a:r>
              <a:rPr sz="2400" spc="-5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al</a:t>
            </a:r>
            <a:r>
              <a:rPr sz="2400" spc="-3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turno</a:t>
            </a:r>
            <a:r>
              <a:rPr sz="2400" spc="-4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spc="-25" dirty="0">
                <a:solidFill>
                  <a:srgbClr val="FFFFCC"/>
                </a:solidFill>
                <a:latin typeface="Tahoma"/>
                <a:cs typeface="Tahoma"/>
              </a:rPr>
              <a:t>del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cappello</a:t>
            </a:r>
            <a:r>
              <a:rPr sz="2400" spc="-5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CC"/>
                </a:solidFill>
                <a:latin typeface="Tahoma"/>
                <a:cs typeface="Tahoma"/>
              </a:rPr>
              <a:t>rosso.</a:t>
            </a:r>
            <a:endParaRPr sz="24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Se</a:t>
            </a:r>
            <a:r>
              <a:rPr sz="2400" spc="-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il</a:t>
            </a:r>
            <a:r>
              <a:rPr sz="2400" spc="-2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turno</a:t>
            </a:r>
            <a:r>
              <a:rPr sz="2400" spc="-4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rosso</a:t>
            </a:r>
            <a:r>
              <a:rPr sz="2400" spc="-2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è</a:t>
            </a:r>
            <a:r>
              <a:rPr sz="2400" spc="-1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spc="-25" dirty="0">
                <a:solidFill>
                  <a:srgbClr val="FFFFCC"/>
                </a:solidFill>
                <a:latin typeface="Tahoma"/>
                <a:cs typeface="Tahoma"/>
              </a:rPr>
              <a:t>già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passato,</a:t>
            </a:r>
            <a:r>
              <a:rPr sz="2400" spc="-5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si</a:t>
            </a:r>
            <a:r>
              <a:rPr sz="2400" spc="-3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può</a:t>
            </a:r>
            <a:r>
              <a:rPr sz="2400" spc="-6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CC"/>
                </a:solidFill>
                <a:latin typeface="Tahoma"/>
                <a:cs typeface="Tahoma"/>
              </a:rPr>
              <a:t>promettere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un</a:t>
            </a:r>
            <a:r>
              <a:rPr sz="2400" spc="-5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ulteriore</a:t>
            </a:r>
            <a:r>
              <a:rPr sz="2400" spc="-4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piccolo</a:t>
            </a:r>
            <a:r>
              <a:rPr sz="2400" spc="-4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giro,</a:t>
            </a:r>
            <a:r>
              <a:rPr sz="2400" spc="-6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spc="-20" dirty="0">
                <a:solidFill>
                  <a:srgbClr val="FFFFCC"/>
                </a:solidFill>
                <a:latin typeface="Tahoma"/>
                <a:cs typeface="Tahoma"/>
              </a:rPr>
              <a:t>così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chi</a:t>
            </a:r>
            <a:r>
              <a:rPr sz="2400" spc="-5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vuole</a:t>
            </a:r>
            <a:r>
              <a:rPr sz="2400" spc="-5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esprimere</a:t>
            </a:r>
            <a:r>
              <a:rPr sz="2400" spc="-5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una</a:t>
            </a:r>
            <a:r>
              <a:rPr sz="2400" spc="-5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spc="-25" dirty="0">
                <a:solidFill>
                  <a:srgbClr val="FFFFCC"/>
                </a:solidFill>
                <a:latin typeface="Tahoma"/>
                <a:cs typeface="Tahoma"/>
              </a:rPr>
              <a:t>sua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emozione</a:t>
            </a:r>
            <a:r>
              <a:rPr sz="2400" spc="-5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sa</a:t>
            </a:r>
            <a:r>
              <a:rPr sz="2400" spc="-1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che</a:t>
            </a:r>
            <a:r>
              <a:rPr sz="2400" spc="-2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potrà</a:t>
            </a:r>
            <a:r>
              <a:rPr sz="2400" spc="-3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CC"/>
                </a:solidFill>
                <a:latin typeface="Tahoma"/>
                <a:cs typeface="Tahoma"/>
              </a:rPr>
              <a:t>farlo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più</a:t>
            </a:r>
            <a:r>
              <a:rPr sz="2400" spc="-1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CC"/>
                </a:solidFill>
                <a:latin typeface="Tahoma"/>
                <a:cs typeface="Tahoma"/>
              </a:rPr>
              <a:t>tardi.</a:t>
            </a:r>
            <a:endParaRPr sz="2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3333CC"/>
          </a:solidFill>
        </p:spPr>
        <p:txBody>
          <a:bodyPr vert="horz" wrap="square" lIns="0" tIns="294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315"/>
              </a:spcBef>
            </a:pPr>
            <a:r>
              <a:rPr spc="-10" dirty="0">
                <a:solidFill>
                  <a:srgbClr val="FFFFFF"/>
                </a:solidFill>
                <a:latin typeface="Tahoma"/>
                <a:cs typeface="Tahoma"/>
              </a:rPr>
              <a:t>Conflitti</a:t>
            </a:r>
          </a:p>
        </p:txBody>
      </p:sp>
      <p:sp>
        <p:nvSpPr>
          <p:cNvPr id="4" name="object 4"/>
          <p:cNvSpPr/>
          <p:nvPr/>
        </p:nvSpPr>
        <p:spPr>
          <a:xfrm>
            <a:off x="685800" y="1981200"/>
            <a:ext cx="7772400" cy="4419600"/>
          </a:xfrm>
          <a:custGeom>
            <a:avLst/>
            <a:gdLst/>
            <a:ahLst/>
            <a:cxnLst/>
            <a:rect l="l" t="t" r="r" b="b"/>
            <a:pathLst>
              <a:path w="7772400" h="4419600">
                <a:moveTo>
                  <a:pt x="7772400" y="0"/>
                </a:moveTo>
                <a:lnTo>
                  <a:pt x="0" y="0"/>
                </a:lnTo>
                <a:lnTo>
                  <a:pt x="0" y="4419600"/>
                </a:lnTo>
                <a:lnTo>
                  <a:pt x="7772400" y="4419600"/>
                </a:lnTo>
                <a:lnTo>
                  <a:pt x="777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4540" y="1962404"/>
            <a:ext cx="7494905" cy="148907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dirty="0">
                <a:latin typeface="Tahoma"/>
                <a:cs typeface="Tahoma"/>
              </a:rPr>
              <a:t>In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una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riunione</a:t>
            </a:r>
            <a:r>
              <a:rPr sz="3200" spc="-3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ognuno</a:t>
            </a:r>
            <a:r>
              <a:rPr sz="3200" spc="-7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pensa</a:t>
            </a:r>
            <a:r>
              <a:rPr sz="3200" spc="-6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in</a:t>
            </a:r>
            <a:r>
              <a:rPr sz="3200" spc="-3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un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certo modo.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3200" dirty="0">
                <a:latin typeface="Tahoma"/>
                <a:cs typeface="Tahoma"/>
              </a:rPr>
              <a:t>Si</a:t>
            </a:r>
            <a:r>
              <a:rPr sz="3200" spc="-4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perde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tempo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a</a:t>
            </a:r>
            <a:r>
              <a:rPr sz="3200" spc="-5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convincersi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l'un</a:t>
            </a:r>
            <a:r>
              <a:rPr sz="3200" spc="-3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l'altro.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4540" y="4546676"/>
            <a:ext cx="7262495" cy="148907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  <a:tabLst>
                <a:tab pos="1687195" algn="l"/>
              </a:tabLst>
            </a:pPr>
            <a:r>
              <a:rPr sz="3200" dirty="0">
                <a:latin typeface="Tahoma"/>
                <a:cs typeface="Tahoma"/>
              </a:rPr>
              <a:t>E'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molto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più</a:t>
            </a:r>
            <a:r>
              <a:rPr sz="3200" spc="-5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produttivo</a:t>
            </a:r>
            <a:r>
              <a:rPr sz="3200" spc="-4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invece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cercare</a:t>
            </a:r>
            <a:r>
              <a:rPr sz="3200" spc="-60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di </a:t>
            </a:r>
            <a:r>
              <a:rPr sz="3200" spc="-10" dirty="0">
                <a:latin typeface="Tahoma"/>
                <a:cs typeface="Tahoma"/>
              </a:rPr>
              <a:t>pensare</a:t>
            </a:r>
            <a:r>
              <a:rPr sz="3200" dirty="0">
                <a:latin typeface="Tahoma"/>
                <a:cs typeface="Tahoma"/>
              </a:rPr>
              <a:t>	tutti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nello</a:t>
            </a:r>
            <a:r>
              <a:rPr sz="3200" spc="-5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stesso</a:t>
            </a:r>
            <a:r>
              <a:rPr sz="3200" spc="-6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modo.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3200" dirty="0">
                <a:latin typeface="Tahoma"/>
                <a:cs typeface="Tahoma"/>
              </a:rPr>
              <a:t>Ma</a:t>
            </a:r>
            <a:r>
              <a:rPr sz="3200" spc="-2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come</a:t>
            </a:r>
            <a:r>
              <a:rPr sz="3200" spc="-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si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fa?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8200" y="3505200"/>
            <a:ext cx="7391400" cy="533400"/>
          </a:xfrm>
          <a:prstGeom prst="rect">
            <a:avLst/>
          </a:prstGeom>
          <a:solidFill>
            <a:srgbClr val="FF33CC"/>
          </a:solidFill>
        </p:spPr>
        <p:txBody>
          <a:bodyPr vert="horz" wrap="square" lIns="0" tIns="431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40"/>
              </a:spcBef>
            </a:pPr>
            <a:r>
              <a:rPr sz="3200" spc="-20" dirty="0">
                <a:solidFill>
                  <a:srgbClr val="FFFFCC"/>
                </a:solidFill>
                <a:latin typeface="Tahoma"/>
                <a:cs typeface="Tahoma"/>
              </a:rPr>
              <a:t>L’ottimista</a:t>
            </a:r>
            <a:r>
              <a:rPr sz="3200" spc="-10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CC"/>
                </a:solidFill>
                <a:latin typeface="Tahoma"/>
                <a:cs typeface="Tahoma"/>
              </a:rPr>
              <a:t>vede</a:t>
            </a:r>
            <a:r>
              <a:rPr sz="3200" spc="-114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CC"/>
                </a:solidFill>
                <a:latin typeface="Tahoma"/>
                <a:cs typeface="Tahoma"/>
              </a:rPr>
              <a:t>sempre</a:t>
            </a:r>
            <a:r>
              <a:rPr sz="3200" spc="-13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CC"/>
                </a:solidFill>
                <a:latin typeface="Tahoma"/>
                <a:cs typeface="Tahoma"/>
              </a:rPr>
              <a:t>rosa.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8200" y="4038600"/>
            <a:ext cx="7391400" cy="53022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3725"/>
              </a:lnSpc>
            </a:pPr>
            <a:r>
              <a:rPr sz="3200" dirty="0">
                <a:solidFill>
                  <a:srgbClr val="CCFFFF"/>
                </a:solidFill>
                <a:latin typeface="Tahoma"/>
                <a:cs typeface="Tahoma"/>
              </a:rPr>
              <a:t>Il</a:t>
            </a:r>
            <a:r>
              <a:rPr sz="3200" spc="-50" dirty="0">
                <a:solidFill>
                  <a:srgbClr val="CC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CCFFFF"/>
                </a:solidFill>
                <a:latin typeface="Tahoma"/>
                <a:cs typeface="Tahoma"/>
              </a:rPr>
              <a:t>pessimista</a:t>
            </a:r>
            <a:r>
              <a:rPr sz="3200" spc="-65" dirty="0">
                <a:solidFill>
                  <a:srgbClr val="CC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CCFFFF"/>
                </a:solidFill>
                <a:latin typeface="Tahoma"/>
                <a:cs typeface="Tahoma"/>
              </a:rPr>
              <a:t>vede</a:t>
            </a:r>
            <a:r>
              <a:rPr sz="3200" spc="-55" dirty="0">
                <a:solidFill>
                  <a:srgbClr val="CC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CCFFFF"/>
                </a:solidFill>
                <a:latin typeface="Tahoma"/>
                <a:cs typeface="Tahoma"/>
              </a:rPr>
              <a:t>sempre</a:t>
            </a:r>
            <a:r>
              <a:rPr sz="3200" spc="-75" dirty="0">
                <a:solidFill>
                  <a:srgbClr val="CC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CCFFFF"/>
                </a:solidFill>
                <a:latin typeface="Tahoma"/>
                <a:cs typeface="Tahoma"/>
              </a:rPr>
              <a:t>nero.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3733800" cy="1143000"/>
          </a:xfrm>
          <a:prstGeom prst="rect">
            <a:avLst/>
          </a:prstGeom>
          <a:solidFill>
            <a:srgbClr val="339933"/>
          </a:solidFill>
        </p:spPr>
        <p:txBody>
          <a:bodyPr vert="horz" wrap="square" lIns="0" tIns="81280" rIns="0" bIns="0" rtlCol="0">
            <a:spAutoFit/>
          </a:bodyPr>
          <a:lstStyle/>
          <a:p>
            <a:pPr marL="1289685" marR="604520" indent="-680085">
              <a:lnSpc>
                <a:spcPct val="100000"/>
              </a:lnSpc>
              <a:spcBef>
                <a:spcPts val="640"/>
              </a:spcBef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Per</a:t>
            </a:r>
            <a:r>
              <a:rPr sz="32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cappello verde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5800" y="1600200"/>
            <a:ext cx="3733800" cy="4876800"/>
          </a:xfrm>
          <a:prstGeom prst="rect">
            <a:avLst/>
          </a:prstGeom>
          <a:solidFill>
            <a:srgbClr val="339933"/>
          </a:solidFill>
        </p:spPr>
        <p:txBody>
          <a:bodyPr vert="horz" wrap="square" lIns="0" tIns="43180" rIns="0" bIns="0" rtlCol="0">
            <a:spAutoFit/>
          </a:bodyPr>
          <a:lstStyle/>
          <a:p>
            <a:pPr marL="91440" marR="148590">
              <a:lnSpc>
                <a:spcPct val="100000"/>
              </a:lnSpc>
              <a:spcBef>
                <a:spcPts val="340"/>
              </a:spcBef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Le</a:t>
            </a:r>
            <a:r>
              <a:rPr sz="32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idee</a:t>
            </a:r>
            <a:r>
              <a:rPr sz="32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nuove</a:t>
            </a:r>
            <a:r>
              <a:rPr sz="32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Tahoma"/>
                <a:cs typeface="Tahoma"/>
              </a:rPr>
              <a:t>sono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stroncate</a:t>
            </a:r>
            <a:r>
              <a:rPr sz="32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ahoma"/>
                <a:cs typeface="Tahoma"/>
              </a:rPr>
              <a:t>dal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cappello</a:t>
            </a:r>
            <a:r>
              <a:rPr sz="32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Tahoma"/>
                <a:cs typeface="Tahoma"/>
              </a:rPr>
              <a:t>nero</a:t>
            </a:r>
            <a:endParaRPr sz="3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05"/>
              </a:spcBef>
            </a:pPr>
            <a:endParaRPr sz="3200">
              <a:latin typeface="Tahoma"/>
              <a:cs typeface="Tahoma"/>
            </a:endParaRPr>
          </a:p>
          <a:p>
            <a:pPr marL="91440" marR="191135">
              <a:lnSpc>
                <a:spcPct val="100000"/>
              </a:lnSpc>
              <a:tabLst>
                <a:tab pos="2131695" algn="l"/>
              </a:tabLst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Di</a:t>
            </a:r>
            <a:r>
              <a:rPr sz="32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fronte</a:t>
            </a:r>
            <a:r>
              <a:rPr sz="32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alle</a:t>
            </a:r>
            <a:r>
              <a:rPr sz="32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Tahoma"/>
                <a:cs typeface="Tahoma"/>
              </a:rPr>
              <a:t>idee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nuove</a:t>
            </a:r>
            <a:r>
              <a:rPr sz="32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usare</a:t>
            </a:r>
            <a:r>
              <a:rPr sz="32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Tahoma"/>
                <a:cs typeface="Tahoma"/>
              </a:rPr>
              <a:t>prima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il</a:t>
            </a:r>
            <a:r>
              <a:rPr sz="32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cappello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	giallo,</a:t>
            </a:r>
            <a:r>
              <a:rPr sz="32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0" dirty="0">
                <a:solidFill>
                  <a:srgbClr val="FFFFFF"/>
                </a:solidFill>
                <a:latin typeface="Tahoma"/>
                <a:cs typeface="Tahoma"/>
              </a:rPr>
              <a:t>e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poi</a:t>
            </a:r>
            <a:r>
              <a:rPr sz="32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il</a:t>
            </a:r>
            <a:r>
              <a:rPr sz="32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Tahoma"/>
                <a:cs typeface="Tahoma"/>
              </a:rPr>
              <a:t>nero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24400" y="1143000"/>
            <a:ext cx="4114800" cy="4838700"/>
          </a:xfrm>
          <a:custGeom>
            <a:avLst/>
            <a:gdLst/>
            <a:ahLst/>
            <a:cxnLst/>
            <a:rect l="l" t="t" r="r" b="b"/>
            <a:pathLst>
              <a:path w="4114800" h="4838700">
                <a:moveTo>
                  <a:pt x="4114800" y="0"/>
                </a:moveTo>
                <a:lnTo>
                  <a:pt x="0" y="0"/>
                </a:lnTo>
                <a:lnTo>
                  <a:pt x="0" y="4838700"/>
                </a:lnTo>
                <a:lnTo>
                  <a:pt x="4114800" y="4838700"/>
                </a:lnTo>
                <a:lnTo>
                  <a:pt x="4114800" y="0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03140" y="1174496"/>
            <a:ext cx="3859529" cy="4780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Il</a:t>
            </a:r>
            <a:r>
              <a:rPr sz="2400" spc="-2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cappello</a:t>
            </a:r>
            <a:r>
              <a:rPr sz="2400" spc="-3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nero</a:t>
            </a:r>
            <a:r>
              <a:rPr sz="2400" spc="-2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è</a:t>
            </a:r>
            <a:r>
              <a:rPr sz="2400" spc="-1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il</a:t>
            </a:r>
            <a:r>
              <a:rPr sz="2400" spc="-2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CC"/>
                </a:solidFill>
                <a:latin typeface="Tahoma"/>
                <a:cs typeface="Tahoma"/>
              </a:rPr>
              <a:t>naturale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“nemico”</a:t>
            </a:r>
            <a:r>
              <a:rPr sz="2400" spc="-4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del</a:t>
            </a:r>
            <a:r>
              <a:rPr sz="2400" spc="-3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cappello</a:t>
            </a:r>
            <a:r>
              <a:rPr sz="2400" spc="-4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CC"/>
                </a:solidFill>
                <a:latin typeface="Tahoma"/>
                <a:cs typeface="Tahoma"/>
              </a:rPr>
              <a:t>verde,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e</a:t>
            </a:r>
            <a:r>
              <a:rPr sz="2400" spc="-3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in</a:t>
            </a:r>
            <a:r>
              <a:rPr sz="2400" spc="-4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genere</a:t>
            </a:r>
            <a:r>
              <a:rPr sz="2400" spc="-4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occupa</a:t>
            </a:r>
            <a:r>
              <a:rPr sz="2400" spc="-25" dirty="0">
                <a:solidFill>
                  <a:srgbClr val="FFFFCC"/>
                </a:solidFill>
                <a:latin typeface="Tahoma"/>
                <a:cs typeface="Tahoma"/>
              </a:rPr>
              <a:t> una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posizione</a:t>
            </a:r>
            <a:r>
              <a:rPr sz="2400" spc="-8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gerarchica</a:t>
            </a:r>
            <a:r>
              <a:rPr sz="2400" spc="-5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più</a:t>
            </a:r>
            <a:r>
              <a:rPr sz="2400" spc="-6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spc="-20" dirty="0">
                <a:solidFill>
                  <a:srgbClr val="FFFFCC"/>
                </a:solidFill>
                <a:latin typeface="Tahoma"/>
                <a:cs typeface="Tahoma"/>
              </a:rPr>
              <a:t>alta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del</a:t>
            </a:r>
            <a:r>
              <a:rPr sz="2400" spc="-5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creativo.</a:t>
            </a:r>
            <a:r>
              <a:rPr sz="2400" spc="-5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Questi</a:t>
            </a:r>
            <a:r>
              <a:rPr sz="2400" spc="-5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spc="-25" dirty="0">
                <a:solidFill>
                  <a:srgbClr val="FFFFCC"/>
                </a:solidFill>
                <a:latin typeface="Tahoma"/>
                <a:cs typeface="Tahoma"/>
              </a:rPr>
              <a:t>gli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propone</a:t>
            </a:r>
            <a:r>
              <a:rPr sz="2400" spc="-5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idee</a:t>
            </a:r>
            <a:r>
              <a:rPr sz="2400" spc="-2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che</a:t>
            </a:r>
            <a:r>
              <a:rPr sz="2400" spc="-1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lui</a:t>
            </a:r>
            <a:r>
              <a:rPr sz="2400" spc="-4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CC"/>
                </a:solidFill>
                <a:latin typeface="Tahoma"/>
                <a:cs typeface="Tahoma"/>
              </a:rPr>
              <a:t>boccia.</a:t>
            </a:r>
            <a:endParaRPr sz="2400">
              <a:latin typeface="Tahoma"/>
              <a:cs typeface="Tahoma"/>
            </a:endParaRPr>
          </a:p>
          <a:p>
            <a:pPr marL="12700" marR="133350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Il</a:t>
            </a:r>
            <a:r>
              <a:rPr sz="2400" spc="-4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creativo</a:t>
            </a:r>
            <a:r>
              <a:rPr sz="2400" spc="-2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si</a:t>
            </a:r>
            <a:r>
              <a:rPr sz="2400" spc="-3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sente</a:t>
            </a:r>
            <a:r>
              <a:rPr sz="2400" spc="-3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CC"/>
                </a:solidFill>
                <a:latin typeface="Tahoma"/>
                <a:cs typeface="Tahoma"/>
              </a:rPr>
              <a:t>frustrato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e</a:t>
            </a:r>
            <a:r>
              <a:rPr sz="2400" spc="-2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smette</a:t>
            </a:r>
            <a:r>
              <a:rPr sz="2400" spc="-2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di</a:t>
            </a:r>
            <a:r>
              <a:rPr sz="2400" spc="-4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proporre</a:t>
            </a:r>
            <a:r>
              <a:rPr sz="2400" spc="-5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CC"/>
                </a:solidFill>
                <a:latin typeface="Tahoma"/>
                <a:cs typeface="Tahoma"/>
              </a:rPr>
              <a:t>idee.</a:t>
            </a:r>
            <a:endParaRPr sz="2400">
              <a:latin typeface="Tahoma"/>
              <a:cs typeface="Tahoma"/>
            </a:endParaRPr>
          </a:p>
          <a:p>
            <a:pPr marL="12700" marR="28575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“Sì,</a:t>
            </a:r>
            <a:r>
              <a:rPr sz="2400" spc="-7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spc="-25" dirty="0">
                <a:solidFill>
                  <a:srgbClr val="FFFFCC"/>
                </a:solidFill>
                <a:latin typeface="Tahoma"/>
                <a:cs typeface="Tahoma"/>
              </a:rPr>
              <a:t>ma…”</a:t>
            </a:r>
            <a:r>
              <a:rPr sz="2400" spc="-4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è</a:t>
            </a:r>
            <a:r>
              <a:rPr sz="2400" spc="-6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una</a:t>
            </a:r>
            <a:r>
              <a:rPr sz="2400" spc="-8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CC"/>
                </a:solidFill>
                <a:latin typeface="Tahoma"/>
                <a:cs typeface="Tahoma"/>
              </a:rPr>
              <a:t>tipica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espressione</a:t>
            </a:r>
            <a:r>
              <a:rPr sz="2400" spc="-4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del</a:t>
            </a:r>
            <a:r>
              <a:rPr sz="2400" spc="-5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CC"/>
                </a:solidFill>
                <a:latin typeface="Tahoma"/>
                <a:cs typeface="Tahoma"/>
              </a:rPr>
              <a:t>cappello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nero</a:t>
            </a:r>
            <a:r>
              <a:rPr sz="2400" spc="-4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che</a:t>
            </a:r>
            <a:r>
              <a:rPr sz="2400" spc="-2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oppone</a:t>
            </a:r>
            <a:r>
              <a:rPr sz="2400" spc="-6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riserve</a:t>
            </a:r>
            <a:r>
              <a:rPr sz="2400" spc="-20" dirty="0">
                <a:solidFill>
                  <a:srgbClr val="FFFFCC"/>
                </a:solidFill>
                <a:latin typeface="Tahoma"/>
                <a:cs typeface="Tahoma"/>
              </a:rPr>
              <a:t> alla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proposta</a:t>
            </a:r>
            <a:r>
              <a:rPr sz="2400" spc="-6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del</a:t>
            </a:r>
            <a:r>
              <a:rPr sz="2400" spc="-3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cappello</a:t>
            </a:r>
            <a:r>
              <a:rPr sz="2400" spc="-4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CC"/>
                </a:solidFill>
                <a:latin typeface="Tahoma"/>
                <a:cs typeface="Tahoma"/>
              </a:rPr>
              <a:t>verde.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71342" y="881888"/>
            <a:ext cx="34016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96465" algn="l"/>
              </a:tabLst>
            </a:pPr>
            <a:r>
              <a:rPr spc="-10" dirty="0">
                <a:solidFill>
                  <a:srgbClr val="000000"/>
                </a:solidFill>
              </a:rPr>
              <a:t>Cappello</a:t>
            </a:r>
            <a:r>
              <a:rPr dirty="0">
                <a:solidFill>
                  <a:srgbClr val="000000"/>
                </a:solidFill>
              </a:rPr>
              <a:t>	</a:t>
            </a:r>
            <a:r>
              <a:rPr spc="-10" dirty="0">
                <a:solidFill>
                  <a:srgbClr val="000000"/>
                </a:solidFill>
              </a:rPr>
              <a:t>giallo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724" y="851644"/>
            <a:ext cx="9139555" cy="4234815"/>
            <a:chOff x="4724" y="851644"/>
            <a:chExt cx="9139555" cy="42348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4" y="1809711"/>
              <a:ext cx="9139313" cy="327658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373451" y="851644"/>
              <a:ext cx="2014220" cy="1290955"/>
            </a:xfrm>
            <a:custGeom>
              <a:avLst/>
              <a:gdLst/>
              <a:ahLst/>
              <a:cxnLst/>
              <a:rect l="l" t="t" r="r" b="b"/>
              <a:pathLst>
                <a:path w="2014220" h="1290955">
                  <a:moveTo>
                    <a:pt x="1814271" y="0"/>
                  </a:moveTo>
                  <a:lnTo>
                    <a:pt x="0" y="879309"/>
                  </a:lnTo>
                  <a:lnTo>
                    <a:pt x="199402" y="1290739"/>
                  </a:lnTo>
                  <a:lnTo>
                    <a:pt x="2013673" y="411429"/>
                  </a:lnTo>
                  <a:lnTo>
                    <a:pt x="1814271" y="0"/>
                  </a:lnTo>
                  <a:close/>
                </a:path>
              </a:pathLst>
            </a:custGeom>
            <a:solidFill>
              <a:srgbClr val="99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77193" y="1097092"/>
              <a:ext cx="2566802" cy="18374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4132" rIns="0" bIns="0" rtlCol="0">
            <a:spAutoFit/>
          </a:bodyPr>
          <a:lstStyle/>
          <a:p>
            <a:pPr marL="54419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  <a:latin typeface="Tahoma"/>
                <a:cs typeface="Tahoma"/>
              </a:rPr>
              <a:t>Concentriamoci</a:t>
            </a:r>
            <a:r>
              <a:rPr spc="-7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00000"/>
                </a:solidFill>
                <a:latin typeface="Tahoma"/>
                <a:cs typeface="Tahoma"/>
              </a:rPr>
              <a:t>sui</a:t>
            </a:r>
            <a:r>
              <a:rPr spc="-8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pc="-10" dirty="0">
                <a:solidFill>
                  <a:srgbClr val="000000"/>
                </a:solidFill>
                <a:latin typeface="Tahoma"/>
                <a:cs typeface="Tahoma"/>
              </a:rPr>
              <a:t>vantaggi!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5800" y="2917342"/>
            <a:ext cx="4834255" cy="238001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07975">
              <a:lnSpc>
                <a:spcPct val="120000"/>
              </a:lnSpc>
              <a:spcBef>
                <a:spcPts val="95"/>
              </a:spcBef>
            </a:pPr>
            <a:r>
              <a:rPr sz="3200" dirty="0">
                <a:latin typeface="Tahoma"/>
                <a:cs typeface="Tahoma"/>
              </a:rPr>
              <a:t>Visione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logica</a:t>
            </a:r>
            <a:r>
              <a:rPr sz="3200" spc="-7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positiva</a:t>
            </a:r>
            <a:r>
              <a:rPr sz="3200" spc="80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Gli</a:t>
            </a:r>
            <a:r>
              <a:rPr sz="3200" spc="-5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aspetti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positivi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sono... </a:t>
            </a:r>
            <a:r>
              <a:rPr sz="3200" dirty="0">
                <a:latin typeface="Tahoma"/>
                <a:cs typeface="Tahoma"/>
              </a:rPr>
              <a:t>Per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fortuna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succede...</a:t>
            </a:r>
            <a:endParaRPr sz="3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latin typeface="Tahoma"/>
                <a:cs typeface="Tahoma"/>
              </a:rPr>
              <a:t>Meno</a:t>
            </a:r>
            <a:r>
              <a:rPr sz="3200" spc="-4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male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spc="-10" dirty="0" err="1">
                <a:latin typeface="Tahoma"/>
                <a:cs typeface="Tahoma"/>
              </a:rPr>
              <a:t>che</a:t>
            </a:r>
            <a:r>
              <a:rPr sz="3200" spc="-10" dirty="0">
                <a:latin typeface="Tahoma"/>
                <a:cs typeface="Tahoma"/>
              </a:rPr>
              <a:t>...</a:t>
            </a:r>
            <a:endParaRPr sz="32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6239" y="1846752"/>
            <a:ext cx="3522503" cy="4521192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4132" rIns="0" bIns="0" rtlCol="0">
            <a:spAutoFit/>
          </a:bodyPr>
          <a:lstStyle/>
          <a:p>
            <a:pPr marL="1155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  <a:latin typeface="Tahoma"/>
                <a:cs typeface="Tahoma"/>
              </a:rPr>
              <a:t>Rovesciamo</a:t>
            </a:r>
            <a:r>
              <a:rPr spc="-9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00000"/>
                </a:solidFill>
                <a:latin typeface="Tahoma"/>
                <a:cs typeface="Tahoma"/>
              </a:rPr>
              <a:t>il</a:t>
            </a:r>
            <a:r>
              <a:rPr spc="-9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pc="-10" dirty="0">
                <a:solidFill>
                  <a:srgbClr val="000000"/>
                </a:solidFill>
                <a:latin typeface="Tahoma"/>
                <a:cs typeface="Tahoma"/>
              </a:rPr>
              <a:t>negativo!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685800" y="2133600"/>
            <a:ext cx="7846060" cy="397160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293370">
              <a:lnSpc>
                <a:spcPts val="3030"/>
              </a:lnSpc>
              <a:spcBef>
                <a:spcPts val="470"/>
              </a:spcBef>
            </a:pPr>
            <a:r>
              <a:rPr dirty="0"/>
              <a:t>Mi</a:t>
            </a:r>
            <a:r>
              <a:rPr spc="-75" dirty="0"/>
              <a:t> </a:t>
            </a:r>
            <a:r>
              <a:rPr dirty="0"/>
              <a:t>hai</a:t>
            </a:r>
            <a:r>
              <a:rPr spc="-55" dirty="0"/>
              <a:t> </a:t>
            </a:r>
            <a:r>
              <a:rPr dirty="0"/>
              <a:t>spiegato</a:t>
            </a:r>
            <a:r>
              <a:rPr spc="-35" dirty="0"/>
              <a:t> </a:t>
            </a:r>
            <a:r>
              <a:rPr dirty="0"/>
              <a:t>gli</a:t>
            </a:r>
            <a:r>
              <a:rPr spc="-70" dirty="0"/>
              <a:t> </a:t>
            </a:r>
            <a:r>
              <a:rPr dirty="0"/>
              <a:t>svantaggi.</a:t>
            </a:r>
            <a:r>
              <a:rPr spc="-15" dirty="0"/>
              <a:t> </a:t>
            </a:r>
            <a:r>
              <a:rPr dirty="0"/>
              <a:t>Ora</a:t>
            </a:r>
            <a:r>
              <a:rPr spc="-65" dirty="0"/>
              <a:t> </a:t>
            </a:r>
            <a:r>
              <a:rPr dirty="0"/>
              <a:t>mettiti</a:t>
            </a:r>
            <a:r>
              <a:rPr spc="-55" dirty="0"/>
              <a:t> </a:t>
            </a:r>
            <a:r>
              <a:rPr spc="-25" dirty="0"/>
              <a:t>il </a:t>
            </a:r>
            <a:r>
              <a:rPr dirty="0"/>
              <a:t>cappello</a:t>
            </a:r>
            <a:r>
              <a:rPr spc="-50" dirty="0"/>
              <a:t> </a:t>
            </a:r>
            <a:r>
              <a:rPr dirty="0"/>
              <a:t>giallo</a:t>
            </a:r>
            <a:r>
              <a:rPr spc="-50" dirty="0"/>
              <a:t> </a:t>
            </a:r>
            <a:r>
              <a:rPr dirty="0"/>
              <a:t>e</a:t>
            </a:r>
            <a:r>
              <a:rPr spc="-60" dirty="0"/>
              <a:t> </a:t>
            </a:r>
            <a:r>
              <a:rPr spc="-10" dirty="0"/>
              <a:t>dimmi...</a:t>
            </a:r>
          </a:p>
          <a:p>
            <a:pPr marL="12700" marR="880744">
              <a:lnSpc>
                <a:spcPts val="3030"/>
              </a:lnSpc>
              <a:spcBef>
                <a:spcPts val="660"/>
              </a:spcBef>
            </a:pPr>
            <a:r>
              <a:rPr dirty="0"/>
              <a:t>Non</a:t>
            </a:r>
            <a:r>
              <a:rPr spc="-105" dirty="0"/>
              <a:t> </a:t>
            </a:r>
            <a:r>
              <a:rPr dirty="0"/>
              <a:t>voglio</a:t>
            </a:r>
            <a:r>
              <a:rPr spc="-70" dirty="0"/>
              <a:t> </a:t>
            </a:r>
            <a:r>
              <a:rPr dirty="0"/>
              <a:t>un'opinione</a:t>
            </a:r>
            <a:r>
              <a:rPr spc="-90" dirty="0"/>
              <a:t> </a:t>
            </a:r>
            <a:r>
              <a:rPr dirty="0"/>
              <a:t>equilibrata,</a:t>
            </a:r>
            <a:r>
              <a:rPr spc="-65" dirty="0"/>
              <a:t> </a:t>
            </a:r>
            <a:r>
              <a:rPr spc="-25" dirty="0"/>
              <a:t>ma </a:t>
            </a:r>
            <a:r>
              <a:rPr spc="-10" dirty="0"/>
              <a:t>ottimistica!</a:t>
            </a:r>
          </a:p>
          <a:p>
            <a:pPr marL="12700" marR="57785">
              <a:lnSpc>
                <a:spcPts val="3030"/>
              </a:lnSpc>
              <a:spcBef>
                <a:spcPts val="665"/>
              </a:spcBef>
            </a:pPr>
            <a:r>
              <a:rPr dirty="0"/>
              <a:t>C'è</a:t>
            </a:r>
            <a:r>
              <a:rPr spc="-65" dirty="0"/>
              <a:t> </a:t>
            </a:r>
            <a:r>
              <a:rPr dirty="0"/>
              <a:t>troppo</a:t>
            </a:r>
            <a:r>
              <a:rPr spc="-50" dirty="0"/>
              <a:t> </a:t>
            </a:r>
            <a:r>
              <a:rPr dirty="0"/>
              <a:t>vento?</a:t>
            </a:r>
            <a:r>
              <a:rPr spc="-55" dirty="0"/>
              <a:t> </a:t>
            </a:r>
            <a:r>
              <a:rPr dirty="0"/>
              <a:t>allora</a:t>
            </a:r>
            <a:r>
              <a:rPr spc="-45" dirty="0"/>
              <a:t> </a:t>
            </a:r>
            <a:r>
              <a:rPr dirty="0"/>
              <a:t>andiamo</a:t>
            </a:r>
            <a:r>
              <a:rPr spc="-40" dirty="0"/>
              <a:t> </a:t>
            </a:r>
            <a:r>
              <a:rPr dirty="0"/>
              <a:t>in</a:t>
            </a:r>
            <a:r>
              <a:rPr spc="-60" dirty="0"/>
              <a:t> </a:t>
            </a:r>
            <a:r>
              <a:rPr dirty="0"/>
              <a:t>barca</a:t>
            </a:r>
            <a:r>
              <a:rPr spc="-55" dirty="0"/>
              <a:t> </a:t>
            </a:r>
            <a:r>
              <a:rPr spc="-50" dirty="0"/>
              <a:t>a </a:t>
            </a:r>
            <a:r>
              <a:rPr spc="-10" dirty="0"/>
              <a:t>vela!</a:t>
            </a:r>
          </a:p>
          <a:p>
            <a:pPr marL="12700" marR="5080">
              <a:lnSpc>
                <a:spcPts val="3030"/>
              </a:lnSpc>
              <a:spcBef>
                <a:spcPts val="660"/>
              </a:spcBef>
            </a:pPr>
            <a:r>
              <a:rPr dirty="0"/>
              <a:t>Il</a:t>
            </a:r>
            <a:r>
              <a:rPr spc="-40" dirty="0"/>
              <a:t> </a:t>
            </a:r>
            <a:r>
              <a:rPr dirty="0"/>
              <a:t>cappello</a:t>
            </a:r>
            <a:r>
              <a:rPr spc="-35" dirty="0"/>
              <a:t> </a:t>
            </a:r>
            <a:r>
              <a:rPr dirty="0"/>
              <a:t>nero</a:t>
            </a:r>
            <a:r>
              <a:rPr spc="-25" dirty="0"/>
              <a:t> </a:t>
            </a:r>
            <a:r>
              <a:rPr dirty="0"/>
              <a:t>mi</a:t>
            </a:r>
            <a:r>
              <a:rPr spc="-50" dirty="0"/>
              <a:t> </a:t>
            </a:r>
            <a:r>
              <a:rPr dirty="0"/>
              <a:t>dice</a:t>
            </a:r>
            <a:r>
              <a:rPr spc="-50" dirty="0"/>
              <a:t> </a:t>
            </a:r>
            <a:r>
              <a:rPr dirty="0"/>
              <a:t>che...</a:t>
            </a:r>
            <a:r>
              <a:rPr spc="-55" dirty="0"/>
              <a:t> </a:t>
            </a:r>
            <a:r>
              <a:rPr dirty="0"/>
              <a:t>ma</a:t>
            </a:r>
            <a:r>
              <a:rPr spc="-30" dirty="0"/>
              <a:t> </a:t>
            </a:r>
            <a:r>
              <a:rPr dirty="0"/>
              <a:t>il</a:t>
            </a:r>
            <a:r>
              <a:rPr spc="-50" dirty="0"/>
              <a:t> </a:t>
            </a:r>
            <a:r>
              <a:rPr spc="-10" dirty="0"/>
              <a:t>cappello </a:t>
            </a:r>
            <a:r>
              <a:rPr dirty="0"/>
              <a:t>giallo</a:t>
            </a:r>
            <a:r>
              <a:rPr spc="-45" dirty="0"/>
              <a:t> </a:t>
            </a:r>
            <a:r>
              <a:rPr dirty="0"/>
              <a:t>mi</a:t>
            </a:r>
            <a:r>
              <a:rPr spc="-65" dirty="0"/>
              <a:t> </a:t>
            </a:r>
            <a:r>
              <a:rPr spc="-10" dirty="0"/>
              <a:t>dice...</a:t>
            </a:r>
          </a:p>
          <a:p>
            <a:pPr marL="12700" marR="508000">
              <a:lnSpc>
                <a:spcPts val="3700"/>
              </a:lnSpc>
              <a:spcBef>
                <a:spcPts val="40"/>
              </a:spcBef>
            </a:pPr>
            <a:r>
              <a:rPr dirty="0"/>
              <a:t>Le</a:t>
            </a:r>
            <a:r>
              <a:rPr spc="-75" dirty="0"/>
              <a:t> </a:t>
            </a:r>
            <a:r>
              <a:rPr dirty="0"/>
              <a:t>cose</a:t>
            </a:r>
            <a:r>
              <a:rPr spc="-55" dirty="0"/>
              <a:t> </a:t>
            </a:r>
            <a:r>
              <a:rPr dirty="0"/>
              <a:t>stanno</a:t>
            </a:r>
            <a:r>
              <a:rPr spc="-45" dirty="0"/>
              <a:t> </a:t>
            </a:r>
            <a:r>
              <a:rPr dirty="0"/>
              <a:t>andando</a:t>
            </a:r>
            <a:r>
              <a:rPr spc="-25" dirty="0"/>
              <a:t> </a:t>
            </a:r>
            <a:r>
              <a:rPr dirty="0"/>
              <a:t>male,</a:t>
            </a:r>
            <a:r>
              <a:rPr spc="-45" dirty="0"/>
              <a:t> </a:t>
            </a:r>
            <a:r>
              <a:rPr spc="-10" dirty="0"/>
              <a:t>tuttavia... </a:t>
            </a:r>
            <a:r>
              <a:rPr dirty="0"/>
              <a:t>Finora</a:t>
            </a:r>
            <a:r>
              <a:rPr spc="-40" dirty="0"/>
              <a:t> </a:t>
            </a:r>
            <a:r>
              <a:rPr dirty="0"/>
              <a:t>è</a:t>
            </a:r>
            <a:r>
              <a:rPr spc="-45" dirty="0"/>
              <a:t> </a:t>
            </a:r>
            <a:r>
              <a:rPr dirty="0"/>
              <a:t>andata</a:t>
            </a:r>
            <a:r>
              <a:rPr spc="-10" dirty="0"/>
              <a:t> </a:t>
            </a:r>
            <a:r>
              <a:rPr dirty="0"/>
              <a:t>così,</a:t>
            </a:r>
            <a:r>
              <a:rPr spc="-60" dirty="0"/>
              <a:t> </a:t>
            </a:r>
            <a:r>
              <a:rPr dirty="0"/>
              <a:t>ma</a:t>
            </a:r>
            <a:r>
              <a:rPr spc="-40" dirty="0"/>
              <a:t> </a:t>
            </a:r>
            <a:r>
              <a:rPr dirty="0"/>
              <a:t>da</a:t>
            </a:r>
            <a:r>
              <a:rPr spc="-40" dirty="0"/>
              <a:t> </a:t>
            </a:r>
            <a:r>
              <a:rPr spc="-10" dirty="0"/>
              <a:t>ora...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1535" y="205232"/>
            <a:ext cx="48996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  <a:latin typeface="Tahoma"/>
                <a:cs typeface="Tahoma"/>
              </a:rPr>
              <a:t>Positivo</a:t>
            </a:r>
            <a:r>
              <a:rPr spc="-5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spc="-5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pc="-10" dirty="0">
                <a:solidFill>
                  <a:srgbClr val="000000"/>
                </a:solidFill>
                <a:latin typeface="Tahoma"/>
                <a:cs typeface="Tahoma"/>
              </a:rPr>
              <a:t>costruttivo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4540" y="936102"/>
            <a:ext cx="6694805" cy="5451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672204">
              <a:lnSpc>
                <a:spcPct val="110000"/>
              </a:lnSpc>
              <a:spcBef>
                <a:spcPts val="100"/>
              </a:spcBef>
            </a:pPr>
            <a:r>
              <a:rPr sz="2800" dirty="0">
                <a:latin typeface="Tahoma"/>
                <a:cs typeface="Tahoma"/>
              </a:rPr>
              <a:t>Valutazioni</a:t>
            </a:r>
            <a:r>
              <a:rPr sz="2800" spc="-10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positive </a:t>
            </a:r>
            <a:r>
              <a:rPr sz="2800" dirty="0">
                <a:latin typeface="Tahoma"/>
                <a:cs typeface="Tahoma"/>
              </a:rPr>
              <a:t>Valori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positivi</a:t>
            </a:r>
            <a:endParaRPr sz="2800">
              <a:latin typeface="Tahoma"/>
              <a:cs typeface="Tahoma"/>
            </a:endParaRPr>
          </a:p>
          <a:p>
            <a:pPr marL="873125" indent="-286385">
              <a:lnSpc>
                <a:spcPct val="100000"/>
              </a:lnSpc>
              <a:spcBef>
                <a:spcPts val="290"/>
              </a:spcBef>
              <a:buChar char="–"/>
              <a:tabLst>
                <a:tab pos="873125" algn="l"/>
              </a:tabLst>
            </a:pPr>
            <a:r>
              <a:rPr sz="2400" spc="-10" dirty="0">
                <a:latin typeface="Tahoma"/>
                <a:cs typeface="Tahoma"/>
              </a:rPr>
              <a:t>Logica</a:t>
            </a:r>
            <a:endParaRPr sz="2400">
              <a:latin typeface="Tahoma"/>
              <a:cs typeface="Tahoma"/>
            </a:endParaRPr>
          </a:p>
          <a:p>
            <a:pPr marL="873125" indent="-286385">
              <a:lnSpc>
                <a:spcPct val="100000"/>
              </a:lnSpc>
              <a:spcBef>
                <a:spcPts val="290"/>
              </a:spcBef>
              <a:buChar char="–"/>
              <a:tabLst>
                <a:tab pos="873125" algn="l"/>
              </a:tabLst>
            </a:pPr>
            <a:r>
              <a:rPr sz="2400" spc="-10" dirty="0">
                <a:latin typeface="Tahoma"/>
                <a:cs typeface="Tahoma"/>
              </a:rPr>
              <a:t>Realismo</a:t>
            </a:r>
            <a:endParaRPr sz="2400">
              <a:latin typeface="Tahoma"/>
              <a:cs typeface="Tahoma"/>
            </a:endParaRPr>
          </a:p>
          <a:p>
            <a:pPr marL="873125" indent="-286385">
              <a:lnSpc>
                <a:spcPct val="100000"/>
              </a:lnSpc>
              <a:spcBef>
                <a:spcPts val="285"/>
              </a:spcBef>
              <a:buChar char="–"/>
              <a:tabLst>
                <a:tab pos="873125" algn="l"/>
              </a:tabLst>
            </a:pPr>
            <a:r>
              <a:rPr sz="2400" spc="-10" dirty="0">
                <a:latin typeface="Tahoma"/>
                <a:cs typeface="Tahoma"/>
              </a:rPr>
              <a:t>Praticità</a:t>
            </a:r>
            <a:endParaRPr sz="2400">
              <a:latin typeface="Tahoma"/>
              <a:cs typeface="Tahoma"/>
            </a:endParaRPr>
          </a:p>
          <a:p>
            <a:pPr marL="873125" indent="-286385">
              <a:lnSpc>
                <a:spcPct val="100000"/>
              </a:lnSpc>
              <a:spcBef>
                <a:spcPts val="290"/>
              </a:spcBef>
              <a:buChar char="–"/>
              <a:tabLst>
                <a:tab pos="873125" algn="l"/>
              </a:tabLst>
            </a:pPr>
            <a:r>
              <a:rPr sz="2400" spc="-10" dirty="0">
                <a:latin typeface="Tahoma"/>
                <a:cs typeface="Tahoma"/>
              </a:rPr>
              <a:t>Speranze</a:t>
            </a:r>
            <a:endParaRPr sz="2400">
              <a:latin typeface="Tahoma"/>
              <a:cs typeface="Tahoma"/>
            </a:endParaRPr>
          </a:p>
          <a:p>
            <a:pPr marL="873125" indent="-286385">
              <a:lnSpc>
                <a:spcPct val="100000"/>
              </a:lnSpc>
              <a:spcBef>
                <a:spcPts val="290"/>
              </a:spcBef>
              <a:buChar char="–"/>
              <a:tabLst>
                <a:tab pos="873125" algn="l"/>
              </a:tabLst>
            </a:pPr>
            <a:r>
              <a:rPr sz="2400" spc="-10" dirty="0">
                <a:latin typeface="Tahoma"/>
                <a:cs typeface="Tahoma"/>
              </a:rPr>
              <a:t>Sogni</a:t>
            </a:r>
            <a:endParaRPr sz="2400">
              <a:latin typeface="Tahoma"/>
              <a:cs typeface="Tahoma"/>
            </a:endParaRPr>
          </a:p>
          <a:p>
            <a:pPr marL="873125" indent="-286385">
              <a:lnSpc>
                <a:spcPct val="100000"/>
              </a:lnSpc>
              <a:spcBef>
                <a:spcPts val="285"/>
              </a:spcBef>
              <a:buChar char="–"/>
              <a:tabLst>
                <a:tab pos="873125" algn="l"/>
              </a:tabLst>
            </a:pPr>
            <a:r>
              <a:rPr sz="2400" spc="-10" dirty="0">
                <a:latin typeface="Tahoma"/>
                <a:cs typeface="Tahoma"/>
              </a:rPr>
              <a:t>Fantasie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2800" dirty="0">
                <a:latin typeface="Tahoma"/>
                <a:cs typeface="Tahoma"/>
              </a:rPr>
              <a:t>Guadagni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e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benefici</a:t>
            </a:r>
            <a:endParaRPr sz="2800">
              <a:latin typeface="Tahoma"/>
              <a:cs typeface="Tahoma"/>
            </a:endParaRPr>
          </a:p>
          <a:p>
            <a:pPr marL="873760" marR="5080" indent="-287020">
              <a:lnSpc>
                <a:spcPts val="2590"/>
              </a:lnSpc>
              <a:spcBef>
                <a:spcPts val="620"/>
              </a:spcBef>
              <a:buChar char="–"/>
              <a:tabLst>
                <a:tab pos="873760" algn="l"/>
              </a:tabLst>
            </a:pPr>
            <a:r>
              <a:rPr sz="2400" dirty="0">
                <a:latin typeface="Tahoma"/>
                <a:cs typeface="Tahoma"/>
              </a:rPr>
              <a:t>Speculazione</a:t>
            </a:r>
            <a:r>
              <a:rPr sz="2400" spc="-9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economica</a:t>
            </a:r>
            <a:r>
              <a:rPr sz="2400" spc="-7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(guardare </a:t>
            </a:r>
            <a:r>
              <a:rPr sz="2400" dirty="0">
                <a:latin typeface="Tahoma"/>
                <a:cs typeface="Tahoma"/>
              </a:rPr>
              <a:t>ottimisticamente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avanti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per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poter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investire)</a:t>
            </a:r>
            <a:endParaRPr sz="2400">
              <a:latin typeface="Tahoma"/>
              <a:cs typeface="Tahoma"/>
            </a:endParaRPr>
          </a:p>
          <a:p>
            <a:pPr marL="873125" indent="-286385">
              <a:lnSpc>
                <a:spcPct val="100000"/>
              </a:lnSpc>
              <a:spcBef>
                <a:spcPts val="250"/>
              </a:spcBef>
              <a:buChar char="–"/>
              <a:tabLst>
                <a:tab pos="873125" algn="l"/>
              </a:tabLst>
            </a:pPr>
            <a:r>
              <a:rPr sz="2400" spc="-10" dirty="0">
                <a:latin typeface="Tahoma"/>
                <a:cs typeface="Tahoma"/>
              </a:rPr>
              <a:t>Opportunità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2800" dirty="0">
                <a:latin typeface="Tahoma"/>
                <a:cs typeface="Tahoma"/>
              </a:rPr>
              <a:t>Fattività,</a:t>
            </a:r>
            <a:r>
              <a:rPr sz="2800" spc="-114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realizzabilità,</a:t>
            </a:r>
            <a:r>
              <a:rPr sz="2800" spc="-10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efficienza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4634" y="891032"/>
            <a:ext cx="4573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  <a:latin typeface="Tahoma"/>
                <a:cs typeface="Tahoma"/>
              </a:rPr>
              <a:t>Perché</a:t>
            </a:r>
            <a:r>
              <a:rPr spc="-3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00000"/>
                </a:solidFill>
                <a:latin typeface="Tahoma"/>
                <a:cs typeface="Tahoma"/>
              </a:rPr>
              <a:t>andrà</a:t>
            </a:r>
            <a:r>
              <a:rPr spc="-6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pc="-10" dirty="0">
                <a:solidFill>
                  <a:srgbClr val="000000"/>
                </a:solidFill>
                <a:latin typeface="Tahoma"/>
                <a:cs typeface="Tahoma"/>
              </a:rPr>
              <a:t>bene?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4540" y="1698102"/>
            <a:ext cx="7456170" cy="456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26589">
              <a:lnSpc>
                <a:spcPct val="110000"/>
              </a:lnSpc>
              <a:spcBef>
                <a:spcPts val="100"/>
              </a:spcBef>
            </a:pPr>
            <a:r>
              <a:rPr sz="2800" dirty="0">
                <a:latin typeface="Tahoma"/>
                <a:cs typeface="Tahoma"/>
              </a:rPr>
              <a:t>E'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possibile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che</a:t>
            </a:r>
            <a:r>
              <a:rPr sz="2800" spc="-7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succeda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questo.... </a:t>
            </a:r>
            <a:r>
              <a:rPr sz="2800" dirty="0">
                <a:latin typeface="Tahoma"/>
                <a:cs typeface="Tahoma"/>
              </a:rPr>
              <a:t>Provaci,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male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che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vada</a:t>
            </a:r>
            <a:r>
              <a:rPr sz="2800" spc="-2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dirà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di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spc="-25" dirty="0">
                <a:latin typeface="Tahoma"/>
                <a:cs typeface="Tahoma"/>
              </a:rPr>
              <a:t>no…</a:t>
            </a:r>
            <a:endParaRPr sz="2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800" dirty="0">
                <a:latin typeface="Tahoma"/>
                <a:cs typeface="Tahoma"/>
              </a:rPr>
              <a:t>E'</a:t>
            </a:r>
            <a:r>
              <a:rPr sz="2800" spc="-8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difficile,</a:t>
            </a:r>
            <a:r>
              <a:rPr sz="2800" spc="-7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comunque</a:t>
            </a:r>
            <a:r>
              <a:rPr sz="2800" spc="-7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possiamo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provarci!</a:t>
            </a:r>
            <a:endParaRPr sz="2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800" dirty="0">
                <a:latin typeface="Tahoma"/>
                <a:cs typeface="Tahoma"/>
              </a:rPr>
              <a:t>Prima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cercare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i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vantaggi,</a:t>
            </a:r>
            <a:r>
              <a:rPr sz="2800" spc="-1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poi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le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ragioni</a:t>
            </a:r>
            <a:endParaRPr sz="2800" dirty="0">
              <a:latin typeface="Tahoma"/>
              <a:cs typeface="Tahoma"/>
            </a:endParaRPr>
          </a:p>
          <a:p>
            <a:pPr marL="873760" marR="408305" indent="-287020">
              <a:lnSpc>
                <a:spcPts val="2590"/>
              </a:lnSpc>
              <a:spcBef>
                <a:spcPts val="620"/>
              </a:spcBef>
              <a:buChar char="–"/>
              <a:tabLst>
                <a:tab pos="873760" algn="l"/>
              </a:tabLst>
            </a:pPr>
            <a:r>
              <a:rPr sz="2400" dirty="0">
                <a:latin typeface="Tahoma"/>
                <a:cs typeface="Tahoma"/>
              </a:rPr>
              <a:t>Nel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caso,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se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si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teme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di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essere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stati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troppo </a:t>
            </a:r>
            <a:r>
              <a:rPr sz="2400" dirty="0">
                <a:latin typeface="Tahoma"/>
                <a:cs typeface="Tahoma"/>
              </a:rPr>
              <a:t>ottimisti,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si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può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sempre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fare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un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piccolo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giro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-25" dirty="0">
                <a:latin typeface="Tahoma"/>
                <a:cs typeface="Tahoma"/>
              </a:rPr>
              <a:t>di </a:t>
            </a:r>
            <a:r>
              <a:rPr sz="2400" dirty="0">
                <a:latin typeface="Tahoma"/>
                <a:cs typeface="Tahoma"/>
              </a:rPr>
              <a:t>cappello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spc="-20" dirty="0">
                <a:latin typeface="Tahoma"/>
                <a:cs typeface="Tahoma"/>
              </a:rPr>
              <a:t>nero</a:t>
            </a:r>
            <a:endParaRPr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800" dirty="0">
                <a:latin typeface="Tahoma"/>
                <a:cs typeface="Tahoma"/>
              </a:rPr>
              <a:t>Ottimismo,</a:t>
            </a:r>
            <a:r>
              <a:rPr sz="2800" spc="-7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non</a:t>
            </a:r>
            <a:r>
              <a:rPr sz="2800" spc="-7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stupidità</a:t>
            </a:r>
            <a:endParaRPr sz="2800" dirty="0">
              <a:latin typeface="Tahoma"/>
              <a:cs typeface="Tahoma"/>
            </a:endParaRPr>
          </a:p>
          <a:p>
            <a:pPr marL="873760" marR="5080" indent="-287020">
              <a:lnSpc>
                <a:spcPts val="2590"/>
              </a:lnSpc>
              <a:spcBef>
                <a:spcPts val="620"/>
              </a:spcBef>
              <a:buChar char="–"/>
              <a:tabLst>
                <a:tab pos="873760" algn="l"/>
                <a:tab pos="6609080" algn="l"/>
              </a:tabLst>
            </a:pPr>
            <a:r>
              <a:rPr sz="2400" dirty="0">
                <a:latin typeface="Tahoma"/>
                <a:cs typeface="Tahoma"/>
              </a:rPr>
              <a:t>Ho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messo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il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cappello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giallo,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ma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non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trovo</a:t>
            </a:r>
            <a:r>
              <a:rPr sz="2400" dirty="0">
                <a:latin typeface="Tahoma"/>
                <a:cs typeface="Tahoma"/>
              </a:rPr>
              <a:t>	</a:t>
            </a:r>
            <a:r>
              <a:rPr sz="2400" spc="-10" dirty="0">
                <a:latin typeface="Tahoma"/>
                <a:cs typeface="Tahoma"/>
              </a:rPr>
              <a:t>niente </a:t>
            </a:r>
            <a:r>
              <a:rPr sz="2400" dirty="0">
                <a:latin typeface="Tahoma"/>
                <a:cs typeface="Tahoma"/>
              </a:rPr>
              <a:t>di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vantaggioso</a:t>
            </a:r>
            <a:endParaRPr sz="2400" dirty="0">
              <a:latin typeface="Tahoma"/>
              <a:cs typeface="Tahoma"/>
            </a:endParaRPr>
          </a:p>
          <a:p>
            <a:pPr marL="873125" indent="-286385">
              <a:lnSpc>
                <a:spcPct val="100000"/>
              </a:lnSpc>
              <a:spcBef>
                <a:spcPts val="250"/>
              </a:spcBef>
              <a:buChar char="–"/>
              <a:tabLst>
                <a:tab pos="873125" algn="l"/>
              </a:tabLst>
            </a:pPr>
            <a:r>
              <a:rPr sz="2400" dirty="0">
                <a:latin typeface="Tahoma"/>
                <a:cs typeface="Tahoma"/>
              </a:rPr>
              <a:t>Non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insistiamo.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torniamo</a:t>
            </a:r>
            <a:r>
              <a:rPr sz="2400" spc="-6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al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cappello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nero...</a:t>
            </a:r>
            <a:endParaRPr sz="2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76170" y="167132"/>
            <a:ext cx="5387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  <a:latin typeface="Tahoma"/>
                <a:cs typeface="Tahoma"/>
              </a:rPr>
              <a:t>Proposte,</a:t>
            </a:r>
            <a:r>
              <a:rPr spc="-8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pc="-10" dirty="0">
                <a:solidFill>
                  <a:srgbClr val="000000"/>
                </a:solidFill>
                <a:latin typeface="Tahoma"/>
                <a:cs typeface="Tahoma"/>
              </a:rPr>
              <a:t>suggerimenti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4540" y="867248"/>
            <a:ext cx="7013575" cy="5612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07840">
              <a:lnSpc>
                <a:spcPct val="110000"/>
              </a:lnSpc>
              <a:spcBef>
                <a:spcPts val="100"/>
              </a:spcBef>
            </a:pPr>
            <a:r>
              <a:rPr sz="2600" dirty="0">
                <a:latin typeface="Tahoma"/>
                <a:cs typeface="Tahoma"/>
              </a:rPr>
              <a:t>Essere</a:t>
            </a:r>
            <a:r>
              <a:rPr sz="2600" spc="-65" dirty="0">
                <a:latin typeface="Tahoma"/>
                <a:cs typeface="Tahoma"/>
              </a:rPr>
              <a:t> </a:t>
            </a:r>
            <a:r>
              <a:rPr sz="2600" spc="-10" dirty="0">
                <a:latin typeface="Tahoma"/>
                <a:cs typeface="Tahoma"/>
              </a:rPr>
              <a:t>costruttivi </a:t>
            </a:r>
            <a:r>
              <a:rPr sz="2600" dirty="0">
                <a:latin typeface="Tahoma"/>
                <a:cs typeface="Tahoma"/>
              </a:rPr>
              <a:t>Come</a:t>
            </a:r>
            <a:r>
              <a:rPr sz="2600" spc="-25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fare</a:t>
            </a:r>
            <a:r>
              <a:rPr sz="2600" spc="-25" dirty="0">
                <a:latin typeface="Tahoma"/>
                <a:cs typeface="Tahoma"/>
              </a:rPr>
              <a:t> </a:t>
            </a:r>
            <a:r>
              <a:rPr sz="2600" spc="-10" dirty="0">
                <a:latin typeface="Tahoma"/>
                <a:cs typeface="Tahoma"/>
              </a:rPr>
              <a:t>per... </a:t>
            </a:r>
            <a:r>
              <a:rPr sz="2600" dirty="0">
                <a:latin typeface="Tahoma"/>
                <a:cs typeface="Tahoma"/>
              </a:rPr>
              <a:t>Come</a:t>
            </a:r>
            <a:r>
              <a:rPr sz="2600" spc="-30" dirty="0">
                <a:latin typeface="Tahoma"/>
                <a:cs typeface="Tahoma"/>
              </a:rPr>
              <a:t> </a:t>
            </a:r>
            <a:r>
              <a:rPr sz="2600" spc="-10" dirty="0">
                <a:latin typeface="Tahoma"/>
                <a:cs typeface="Tahoma"/>
              </a:rPr>
              <a:t>migliorare...</a:t>
            </a:r>
            <a:endParaRPr sz="2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2600" dirty="0">
                <a:latin typeface="Tahoma"/>
                <a:cs typeface="Tahoma"/>
              </a:rPr>
              <a:t>Per</a:t>
            </a:r>
            <a:r>
              <a:rPr sz="2600" spc="-35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ottenere</a:t>
            </a:r>
            <a:r>
              <a:rPr sz="2600" spc="-4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questo,</a:t>
            </a:r>
            <a:r>
              <a:rPr sz="2600" spc="-4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potremmo</a:t>
            </a:r>
            <a:r>
              <a:rPr sz="2600" spc="-25" dirty="0">
                <a:latin typeface="Tahoma"/>
                <a:cs typeface="Tahoma"/>
              </a:rPr>
              <a:t> </a:t>
            </a:r>
            <a:r>
              <a:rPr sz="2600" spc="-10" dirty="0">
                <a:latin typeface="Tahoma"/>
                <a:cs typeface="Tahoma"/>
              </a:rPr>
              <a:t>fare...</a:t>
            </a:r>
            <a:endParaRPr sz="2600">
              <a:latin typeface="Tahoma"/>
              <a:cs typeface="Tahoma"/>
            </a:endParaRPr>
          </a:p>
          <a:p>
            <a:pPr marL="12700" marR="5080">
              <a:lnSpc>
                <a:spcPts val="2810"/>
              </a:lnSpc>
              <a:spcBef>
                <a:spcPts val="665"/>
              </a:spcBef>
              <a:tabLst>
                <a:tab pos="5679440" algn="l"/>
              </a:tabLst>
            </a:pPr>
            <a:r>
              <a:rPr sz="2600" dirty="0">
                <a:latin typeface="Tahoma"/>
                <a:cs typeface="Tahoma"/>
              </a:rPr>
              <a:t>C'è</a:t>
            </a:r>
            <a:r>
              <a:rPr sz="2600" spc="-35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questa</a:t>
            </a:r>
            <a:r>
              <a:rPr sz="2600" spc="-3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situazione.</a:t>
            </a:r>
            <a:r>
              <a:rPr sz="2600" spc="-55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Non</a:t>
            </a:r>
            <a:r>
              <a:rPr sz="2600" spc="-30" dirty="0">
                <a:latin typeface="Tahoma"/>
                <a:cs typeface="Tahoma"/>
              </a:rPr>
              <a:t> </a:t>
            </a:r>
            <a:r>
              <a:rPr sz="2600" spc="-10" dirty="0">
                <a:latin typeface="Tahoma"/>
                <a:cs typeface="Tahoma"/>
              </a:rPr>
              <a:t>potremmo</a:t>
            </a:r>
            <a:r>
              <a:rPr sz="2600" dirty="0">
                <a:latin typeface="Tahoma"/>
                <a:cs typeface="Tahoma"/>
              </a:rPr>
              <a:t>	</a:t>
            </a:r>
            <a:r>
              <a:rPr sz="2600" spc="-10" dirty="0">
                <a:latin typeface="Tahoma"/>
                <a:cs typeface="Tahoma"/>
              </a:rPr>
              <a:t>sfruttarla con...?</a:t>
            </a:r>
            <a:endParaRPr sz="2600">
              <a:latin typeface="Tahoma"/>
              <a:cs typeface="Tahoma"/>
            </a:endParaRPr>
          </a:p>
          <a:p>
            <a:pPr marL="12700" marR="2905760">
              <a:lnSpc>
                <a:spcPts val="3429"/>
              </a:lnSpc>
              <a:spcBef>
                <a:spcPts val="120"/>
              </a:spcBef>
            </a:pPr>
            <a:r>
              <a:rPr sz="2600" dirty="0">
                <a:latin typeface="Tahoma"/>
                <a:cs typeface="Tahoma"/>
              </a:rPr>
              <a:t>E</a:t>
            </a:r>
            <a:r>
              <a:rPr sz="2600" spc="-5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tu,</a:t>
            </a:r>
            <a:r>
              <a:rPr sz="2600" spc="-15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che</a:t>
            </a:r>
            <a:r>
              <a:rPr sz="2600" spc="-25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cosa</a:t>
            </a:r>
            <a:r>
              <a:rPr sz="2600" spc="-15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ci</a:t>
            </a:r>
            <a:r>
              <a:rPr sz="2600" spc="-20" dirty="0">
                <a:latin typeface="Tahoma"/>
                <a:cs typeface="Tahoma"/>
              </a:rPr>
              <a:t> </a:t>
            </a:r>
            <a:r>
              <a:rPr sz="2600" spc="-10" dirty="0">
                <a:latin typeface="Tahoma"/>
                <a:cs typeface="Tahoma"/>
              </a:rPr>
              <a:t>suggerisci? </a:t>
            </a:r>
            <a:r>
              <a:rPr sz="2600" dirty="0">
                <a:latin typeface="Tahoma"/>
                <a:cs typeface="Tahoma"/>
              </a:rPr>
              <a:t>Correggiamo</a:t>
            </a:r>
            <a:r>
              <a:rPr sz="2600" spc="-35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gli</a:t>
            </a:r>
            <a:r>
              <a:rPr sz="2600" spc="-35" dirty="0">
                <a:latin typeface="Tahoma"/>
                <a:cs typeface="Tahoma"/>
              </a:rPr>
              <a:t> </a:t>
            </a:r>
            <a:r>
              <a:rPr sz="2600" spc="-10" dirty="0">
                <a:latin typeface="Tahoma"/>
                <a:cs typeface="Tahoma"/>
              </a:rPr>
              <a:t>errori!</a:t>
            </a:r>
            <a:endParaRPr sz="2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600" dirty="0">
                <a:latin typeface="Tahoma"/>
                <a:cs typeface="Tahoma"/>
              </a:rPr>
              <a:t>Supponiamo</a:t>
            </a:r>
            <a:r>
              <a:rPr sz="2600" spc="-50" dirty="0">
                <a:latin typeface="Tahoma"/>
                <a:cs typeface="Tahoma"/>
              </a:rPr>
              <a:t> </a:t>
            </a:r>
            <a:r>
              <a:rPr sz="2600" spc="-10" dirty="0">
                <a:latin typeface="Tahoma"/>
                <a:cs typeface="Tahoma"/>
              </a:rPr>
              <a:t>che...</a:t>
            </a:r>
            <a:endParaRPr sz="2600">
              <a:latin typeface="Tahoma"/>
              <a:cs typeface="Tahoma"/>
            </a:endParaRPr>
          </a:p>
          <a:p>
            <a:pPr marL="12700" marR="3159760">
              <a:lnSpc>
                <a:spcPct val="110000"/>
              </a:lnSpc>
            </a:pPr>
            <a:r>
              <a:rPr sz="2600" dirty="0">
                <a:latin typeface="Tahoma"/>
                <a:cs typeface="Tahoma"/>
              </a:rPr>
              <a:t>Quali</a:t>
            </a:r>
            <a:r>
              <a:rPr sz="2600" spc="-3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sono</a:t>
            </a:r>
            <a:r>
              <a:rPr sz="2600" spc="-15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le</a:t>
            </a:r>
            <a:r>
              <a:rPr sz="2600" spc="-20" dirty="0">
                <a:latin typeface="Tahoma"/>
                <a:cs typeface="Tahoma"/>
              </a:rPr>
              <a:t> </a:t>
            </a:r>
            <a:r>
              <a:rPr sz="2600" spc="-10" dirty="0">
                <a:latin typeface="Tahoma"/>
                <a:cs typeface="Tahoma"/>
              </a:rPr>
              <a:t>opportunità? </a:t>
            </a:r>
            <a:r>
              <a:rPr sz="2600" dirty="0">
                <a:latin typeface="Tahoma"/>
                <a:cs typeface="Tahoma"/>
              </a:rPr>
              <a:t>Che</a:t>
            </a:r>
            <a:r>
              <a:rPr sz="2600" spc="-35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succederà</a:t>
            </a:r>
            <a:r>
              <a:rPr sz="2600" spc="-45" dirty="0">
                <a:latin typeface="Tahoma"/>
                <a:cs typeface="Tahoma"/>
              </a:rPr>
              <a:t> </a:t>
            </a:r>
            <a:r>
              <a:rPr sz="2600" spc="-10" dirty="0">
                <a:latin typeface="Tahoma"/>
                <a:cs typeface="Tahoma"/>
              </a:rPr>
              <a:t>domani?</a:t>
            </a:r>
            <a:endParaRPr sz="2600">
              <a:latin typeface="Tahoma"/>
              <a:cs typeface="Tahoma"/>
            </a:endParaRPr>
          </a:p>
          <a:p>
            <a:pPr marL="12700" marR="3933190">
              <a:lnSpc>
                <a:spcPct val="110000"/>
              </a:lnSpc>
            </a:pPr>
            <a:r>
              <a:rPr sz="2600" dirty="0">
                <a:latin typeface="Tahoma"/>
                <a:cs typeface="Tahoma"/>
              </a:rPr>
              <a:t>Se...</a:t>
            </a:r>
            <a:r>
              <a:rPr sz="2600" spc="-25" dirty="0">
                <a:latin typeface="Tahoma"/>
                <a:cs typeface="Tahoma"/>
              </a:rPr>
              <a:t> </a:t>
            </a:r>
            <a:r>
              <a:rPr sz="2600" spc="-10" dirty="0">
                <a:latin typeface="Tahoma"/>
                <a:cs typeface="Tahoma"/>
              </a:rPr>
              <a:t>allora... </a:t>
            </a:r>
            <a:r>
              <a:rPr sz="2600" dirty="0">
                <a:latin typeface="Tahoma"/>
                <a:cs typeface="Tahoma"/>
              </a:rPr>
              <a:t>Proviamo</a:t>
            </a:r>
            <a:r>
              <a:rPr sz="2600" spc="-3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a</a:t>
            </a:r>
            <a:r>
              <a:rPr sz="2600" spc="-30" dirty="0">
                <a:latin typeface="Tahoma"/>
                <a:cs typeface="Tahoma"/>
              </a:rPr>
              <a:t> </a:t>
            </a:r>
            <a:r>
              <a:rPr sz="2600" spc="-10" dirty="0">
                <a:latin typeface="Tahoma"/>
                <a:cs typeface="Tahoma"/>
              </a:rPr>
              <a:t>cambiare</a:t>
            </a:r>
            <a:endParaRPr sz="2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3687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4267200" cy="685800"/>
          </a:xfrm>
          <a:prstGeom prst="rect">
            <a:avLst/>
          </a:prstGeom>
          <a:solidFill>
            <a:srgbClr val="FF3300"/>
          </a:solidFill>
        </p:spPr>
        <p:txBody>
          <a:bodyPr vert="horz" wrap="square" lIns="0" tIns="6540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515"/>
              </a:spcBef>
            </a:pPr>
            <a:r>
              <a:rPr dirty="0">
                <a:solidFill>
                  <a:srgbClr val="FFFFFF"/>
                </a:solidFill>
                <a:latin typeface="Tahoma"/>
                <a:cs typeface="Tahoma"/>
              </a:rPr>
              <a:t>Da</a:t>
            </a:r>
            <a:r>
              <a:rPr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FFFFFF"/>
                </a:solidFill>
                <a:latin typeface="Tahoma"/>
                <a:cs typeface="Tahoma"/>
              </a:rPr>
              <a:t>cappello</a:t>
            </a:r>
            <a:r>
              <a:rPr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pc="-10" dirty="0">
                <a:solidFill>
                  <a:srgbClr val="FFFFFF"/>
                </a:solidFill>
                <a:latin typeface="Tahoma"/>
                <a:cs typeface="Tahoma"/>
              </a:rPr>
              <a:t>rosso</a:t>
            </a:r>
          </a:p>
        </p:txBody>
      </p:sp>
      <p:sp>
        <p:nvSpPr>
          <p:cNvPr id="4" name="object 4"/>
          <p:cNvSpPr/>
          <p:nvPr/>
        </p:nvSpPr>
        <p:spPr>
          <a:xfrm>
            <a:off x="304800" y="990600"/>
            <a:ext cx="4267200" cy="5638800"/>
          </a:xfrm>
          <a:custGeom>
            <a:avLst/>
            <a:gdLst/>
            <a:ahLst/>
            <a:cxnLst/>
            <a:rect l="l" t="t" r="r" b="b"/>
            <a:pathLst>
              <a:path w="4267200" h="5638800">
                <a:moveTo>
                  <a:pt x="4267200" y="0"/>
                </a:moveTo>
                <a:lnTo>
                  <a:pt x="0" y="0"/>
                </a:lnTo>
                <a:lnTo>
                  <a:pt x="0" y="5638800"/>
                </a:lnTo>
                <a:lnTo>
                  <a:pt x="4267200" y="5638800"/>
                </a:lnTo>
                <a:lnTo>
                  <a:pt x="4267200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3540" y="1020571"/>
            <a:ext cx="4040504" cy="4769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Euforia</a:t>
            </a:r>
            <a:r>
              <a:rPr sz="32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ottimistica</a:t>
            </a:r>
            <a:endParaRPr sz="3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10"/>
              </a:spcBef>
            </a:pPr>
            <a:endParaRPr sz="32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Convinzione</a:t>
            </a:r>
            <a:r>
              <a:rPr sz="3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personale entusiastica</a:t>
            </a:r>
            <a:endParaRPr sz="3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10"/>
              </a:spcBef>
            </a:pPr>
            <a:endParaRPr sz="3200">
              <a:latin typeface="Tahoma"/>
              <a:cs typeface="Tahoma"/>
            </a:endParaRPr>
          </a:p>
          <a:p>
            <a:pPr marL="12700" marR="1275715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Sento</a:t>
            </a:r>
            <a:r>
              <a:rPr sz="32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che</a:t>
            </a:r>
            <a:r>
              <a:rPr sz="32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ce</a:t>
            </a:r>
            <a:r>
              <a:rPr sz="32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faremo!</a:t>
            </a:r>
            <a:endParaRPr sz="3200">
              <a:latin typeface="Tahoma"/>
              <a:cs typeface="Tahoma"/>
            </a:endParaRPr>
          </a:p>
          <a:p>
            <a:pPr marL="873760" marR="405765" indent="-287020">
              <a:lnSpc>
                <a:spcPct val="100000"/>
              </a:lnSpc>
              <a:spcBef>
                <a:spcPts val="680"/>
              </a:spcBef>
            </a:pPr>
            <a:r>
              <a:rPr sz="2800" dirty="0">
                <a:solidFill>
                  <a:srgbClr val="FFFF00"/>
                </a:solidFill>
                <a:latin typeface="Tahoma"/>
                <a:cs typeface="Tahoma"/>
              </a:rPr>
              <a:t>–</a:t>
            </a:r>
            <a:r>
              <a:rPr sz="2800" spc="-204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FFFF00"/>
                </a:solidFill>
                <a:latin typeface="Tahoma"/>
                <a:cs typeface="Tahoma"/>
              </a:rPr>
              <a:t>Cappello</a:t>
            </a:r>
            <a:r>
              <a:rPr sz="2800" b="1" spc="-3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FFFF00"/>
                </a:solidFill>
                <a:latin typeface="Tahoma"/>
                <a:cs typeface="Tahoma"/>
              </a:rPr>
              <a:t>giallo: perché?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00600" y="1600200"/>
            <a:ext cx="4114800" cy="4108450"/>
          </a:xfrm>
          <a:prstGeom prst="rect">
            <a:avLst/>
          </a:prstGeom>
          <a:solidFill>
            <a:srgbClr val="993300"/>
          </a:solidFill>
        </p:spPr>
        <p:txBody>
          <a:bodyPr vert="horz" wrap="square" lIns="0" tIns="43815" rIns="0" bIns="0" rtlCol="0">
            <a:spAutoFit/>
          </a:bodyPr>
          <a:lstStyle/>
          <a:p>
            <a:pPr marL="90805" marR="227965">
              <a:lnSpc>
                <a:spcPct val="100000"/>
              </a:lnSpc>
              <a:spcBef>
                <a:spcPts val="345"/>
              </a:spcBef>
            </a:pP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Il</a:t>
            </a:r>
            <a:r>
              <a:rPr sz="2400" spc="-2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cappello</a:t>
            </a:r>
            <a:r>
              <a:rPr sz="2400" spc="-3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giallo</a:t>
            </a:r>
            <a:r>
              <a:rPr sz="2400" spc="-3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è</a:t>
            </a:r>
            <a:r>
              <a:rPr sz="2400" spc="-1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CC"/>
                </a:solidFill>
                <a:latin typeface="Tahoma"/>
                <a:cs typeface="Tahoma"/>
              </a:rPr>
              <a:t>ottimista,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ma</a:t>
            </a:r>
            <a:r>
              <a:rPr sz="2400" spc="-10" dirty="0">
                <a:solidFill>
                  <a:srgbClr val="FFFFCC"/>
                </a:solidFill>
                <a:latin typeface="Tahoma"/>
                <a:cs typeface="Tahoma"/>
              </a:rPr>
              <a:t> razionale.</a:t>
            </a:r>
            <a:endParaRPr sz="2400" dirty="0">
              <a:latin typeface="Tahoma"/>
              <a:cs typeface="Tahoma"/>
            </a:endParaRPr>
          </a:p>
          <a:p>
            <a:pPr marL="90805" marR="86995">
              <a:lnSpc>
                <a:spcPct val="100000"/>
              </a:lnSpc>
              <a:spcBef>
                <a:spcPts val="1440"/>
              </a:spcBef>
            </a:pPr>
            <a:r>
              <a:rPr sz="2400" spc="-10" dirty="0">
                <a:solidFill>
                  <a:srgbClr val="FFFFCC"/>
                </a:solidFill>
                <a:latin typeface="Tahoma"/>
                <a:cs typeface="Tahoma"/>
              </a:rPr>
              <a:t>L’ottimismo</a:t>
            </a:r>
            <a:r>
              <a:rPr sz="2400" spc="-114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emotivo</a:t>
            </a:r>
            <a:r>
              <a:rPr sz="2400" spc="-11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spc="-50" dirty="0">
                <a:solidFill>
                  <a:srgbClr val="FFFFCC"/>
                </a:solidFill>
                <a:latin typeface="Tahoma"/>
                <a:cs typeface="Tahoma"/>
              </a:rPr>
              <a:t>e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viscerale</a:t>
            </a:r>
            <a:r>
              <a:rPr sz="2400" spc="-3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è</a:t>
            </a:r>
            <a:r>
              <a:rPr sz="2400" spc="-5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da</a:t>
            </a:r>
            <a:r>
              <a:rPr sz="2400" spc="-5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cappello</a:t>
            </a:r>
            <a:r>
              <a:rPr sz="2400" spc="-5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CC"/>
                </a:solidFill>
                <a:latin typeface="Tahoma"/>
                <a:cs typeface="Tahoma"/>
              </a:rPr>
              <a:t>rosso,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e</a:t>
            </a:r>
            <a:r>
              <a:rPr sz="2400" spc="-2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il</a:t>
            </a:r>
            <a:r>
              <a:rPr sz="2400" spc="-2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conduttore</a:t>
            </a:r>
            <a:r>
              <a:rPr sz="2400" spc="-5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lo</a:t>
            </a:r>
            <a:r>
              <a:rPr sz="2400" spc="-2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spc="-20" dirty="0">
                <a:solidFill>
                  <a:srgbClr val="FFFFCC"/>
                </a:solidFill>
                <a:latin typeface="Tahoma"/>
                <a:cs typeface="Tahoma"/>
              </a:rPr>
              <a:t>farà</a:t>
            </a:r>
            <a:r>
              <a:rPr sz="2400" spc="60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CC"/>
                </a:solidFill>
                <a:latin typeface="Tahoma"/>
                <a:cs typeface="Tahoma"/>
              </a:rPr>
              <a:t>notare.</a:t>
            </a:r>
            <a:endParaRPr sz="2400" dirty="0">
              <a:latin typeface="Tahoma"/>
              <a:cs typeface="Tahoma"/>
            </a:endParaRPr>
          </a:p>
          <a:p>
            <a:pPr marL="90805" marR="187960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Il</a:t>
            </a:r>
            <a:r>
              <a:rPr sz="2400" spc="-2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gruppo</a:t>
            </a:r>
            <a:r>
              <a:rPr sz="2400" spc="-4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deve</a:t>
            </a:r>
            <a:r>
              <a:rPr sz="2400" spc="-2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CC"/>
                </a:solidFill>
                <a:latin typeface="Tahoma"/>
                <a:cs typeface="Tahoma"/>
              </a:rPr>
              <a:t>comprendere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la</a:t>
            </a:r>
            <a:r>
              <a:rPr sz="2400" spc="-4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differenza</a:t>
            </a:r>
            <a:r>
              <a:rPr sz="2400" spc="-7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fra</a:t>
            </a:r>
            <a:r>
              <a:rPr sz="2400" spc="-6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una</a:t>
            </a:r>
            <a:r>
              <a:rPr sz="2400" spc="-6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CC"/>
                </a:solidFill>
                <a:latin typeface="Tahoma"/>
                <a:cs typeface="Tahoma"/>
              </a:rPr>
              <a:t>visione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positiva</a:t>
            </a:r>
            <a:r>
              <a:rPr sz="2400" spc="-6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ma</a:t>
            </a:r>
            <a:r>
              <a:rPr sz="2400" spc="-5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motivata</a:t>
            </a:r>
            <a:r>
              <a:rPr sz="2400" spc="-5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e</a:t>
            </a:r>
            <a:r>
              <a:rPr sz="2400" spc="-6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spc="-25" dirty="0">
                <a:solidFill>
                  <a:srgbClr val="FFFFCC"/>
                </a:solidFill>
                <a:latin typeface="Tahoma"/>
                <a:cs typeface="Tahoma"/>
              </a:rPr>
              <a:t>un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entusiasmo</a:t>
            </a:r>
            <a:r>
              <a:rPr sz="2400" spc="-7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CC"/>
                </a:solidFill>
                <a:latin typeface="Tahoma"/>
                <a:cs typeface="Tahoma"/>
              </a:rPr>
              <a:t>immotivato.</a:t>
            </a:r>
            <a:endParaRPr sz="2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4724400" cy="685800"/>
          </a:xfrm>
          <a:prstGeom prst="rect">
            <a:avLst/>
          </a:prstGeom>
          <a:solidFill>
            <a:srgbClr val="339933"/>
          </a:solidFill>
        </p:spPr>
        <p:txBody>
          <a:bodyPr vert="horz" wrap="square" lIns="0" tIns="6540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515"/>
              </a:spcBef>
            </a:pPr>
            <a:r>
              <a:rPr dirty="0">
                <a:solidFill>
                  <a:srgbClr val="FFFFFF"/>
                </a:solidFill>
                <a:latin typeface="Tahoma"/>
                <a:cs typeface="Tahoma"/>
              </a:rPr>
              <a:t>Da</a:t>
            </a:r>
            <a:r>
              <a:rPr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FFFFFF"/>
                </a:solidFill>
                <a:latin typeface="Tahoma"/>
                <a:cs typeface="Tahoma"/>
              </a:rPr>
              <a:t>cappello</a:t>
            </a:r>
            <a:r>
              <a:rPr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pc="-20" dirty="0">
                <a:solidFill>
                  <a:srgbClr val="FFFFFF"/>
                </a:solidFill>
                <a:latin typeface="Tahoma"/>
                <a:cs typeface="Tahoma"/>
              </a:rPr>
              <a:t>verde</a:t>
            </a:r>
          </a:p>
        </p:txBody>
      </p:sp>
      <p:sp>
        <p:nvSpPr>
          <p:cNvPr id="4" name="object 4"/>
          <p:cNvSpPr/>
          <p:nvPr/>
        </p:nvSpPr>
        <p:spPr>
          <a:xfrm>
            <a:off x="304800" y="990600"/>
            <a:ext cx="4724400" cy="5638800"/>
          </a:xfrm>
          <a:custGeom>
            <a:avLst/>
            <a:gdLst/>
            <a:ahLst/>
            <a:cxnLst/>
            <a:rect l="l" t="t" r="r" b="b"/>
            <a:pathLst>
              <a:path w="4724400" h="5638800">
                <a:moveTo>
                  <a:pt x="4724400" y="0"/>
                </a:moveTo>
                <a:lnTo>
                  <a:pt x="0" y="0"/>
                </a:lnTo>
                <a:lnTo>
                  <a:pt x="0" y="5638800"/>
                </a:lnTo>
                <a:lnTo>
                  <a:pt x="4724400" y="5638800"/>
                </a:lnTo>
                <a:lnTo>
                  <a:pt x="4724400" y="0"/>
                </a:lnTo>
                <a:close/>
              </a:path>
            </a:pathLst>
          </a:custGeom>
          <a:solidFill>
            <a:srgbClr val="33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3498" y="1600200"/>
            <a:ext cx="4547235" cy="3829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Produzione</a:t>
            </a:r>
            <a:r>
              <a:rPr sz="32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di</a:t>
            </a:r>
            <a:r>
              <a:rPr sz="32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nuove</a:t>
            </a:r>
            <a:r>
              <a:rPr sz="32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Tahoma"/>
                <a:cs typeface="Tahoma"/>
              </a:rPr>
              <a:t>idee</a:t>
            </a:r>
            <a:endParaRPr sz="3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10"/>
              </a:spcBef>
            </a:pPr>
            <a:endParaRPr sz="3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Produzione</a:t>
            </a:r>
            <a:r>
              <a:rPr sz="32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di</a:t>
            </a:r>
            <a:r>
              <a:rPr sz="32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alternative</a:t>
            </a:r>
            <a:endParaRPr sz="3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10"/>
              </a:spcBef>
            </a:pPr>
            <a:endParaRPr sz="32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3200" b="1" dirty="0">
                <a:solidFill>
                  <a:srgbClr val="FFFF00"/>
                </a:solidFill>
                <a:latin typeface="Tahoma"/>
                <a:cs typeface="Tahoma"/>
              </a:rPr>
              <a:t>Cappello</a:t>
            </a:r>
            <a:r>
              <a:rPr sz="3200" b="1" spc="-4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FFFF00"/>
                </a:solidFill>
                <a:latin typeface="Tahoma"/>
                <a:cs typeface="Tahoma"/>
              </a:rPr>
              <a:t>giallo: </a:t>
            </a:r>
            <a:r>
              <a:rPr sz="3200" b="1" dirty="0">
                <a:solidFill>
                  <a:srgbClr val="FFFF00"/>
                </a:solidFill>
                <a:latin typeface="Tahoma"/>
                <a:cs typeface="Tahoma"/>
              </a:rPr>
              <a:t>questa</a:t>
            </a:r>
            <a:r>
              <a:rPr sz="3200" b="1" spc="-5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00"/>
                </a:solidFill>
                <a:latin typeface="Tahoma"/>
                <a:cs typeface="Tahoma"/>
              </a:rPr>
              <a:t>mi</a:t>
            </a:r>
            <a:r>
              <a:rPr sz="3200" b="1" spc="-4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00"/>
                </a:solidFill>
                <a:latin typeface="Tahoma"/>
                <a:cs typeface="Tahoma"/>
              </a:rPr>
              <a:t>sembra</a:t>
            </a:r>
            <a:r>
              <a:rPr sz="3200" b="1" spc="-5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3200" b="1" spc="-25" dirty="0">
                <a:solidFill>
                  <a:srgbClr val="FFFF00"/>
                </a:solidFill>
                <a:latin typeface="Tahoma"/>
                <a:cs typeface="Tahoma"/>
              </a:rPr>
              <a:t>una </a:t>
            </a:r>
            <a:r>
              <a:rPr sz="3200" b="1" dirty="0">
                <a:solidFill>
                  <a:srgbClr val="FFFF00"/>
                </a:solidFill>
                <a:latin typeface="Tahoma"/>
                <a:cs typeface="Tahoma"/>
              </a:rPr>
              <a:t>buona</a:t>
            </a:r>
            <a:r>
              <a:rPr sz="3200" b="1" spc="-2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FF00"/>
                </a:solidFill>
                <a:latin typeface="Tahoma"/>
                <a:cs typeface="Tahoma"/>
              </a:rPr>
              <a:t>idea</a:t>
            </a:r>
            <a:r>
              <a:rPr sz="3200" b="1" spc="-2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FFFF00"/>
                </a:solidFill>
                <a:latin typeface="Tahoma"/>
                <a:cs typeface="Tahoma"/>
              </a:rPr>
              <a:t>perché…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81600" y="152400"/>
            <a:ext cx="3657600" cy="6116955"/>
          </a:xfrm>
          <a:custGeom>
            <a:avLst/>
            <a:gdLst/>
            <a:ahLst/>
            <a:cxnLst/>
            <a:rect l="l" t="t" r="r" b="b"/>
            <a:pathLst>
              <a:path w="3657600" h="6116955">
                <a:moveTo>
                  <a:pt x="3657600" y="0"/>
                </a:moveTo>
                <a:lnTo>
                  <a:pt x="0" y="0"/>
                </a:lnTo>
                <a:lnTo>
                  <a:pt x="0" y="6116637"/>
                </a:lnTo>
                <a:lnTo>
                  <a:pt x="3657600" y="6116637"/>
                </a:lnTo>
                <a:lnTo>
                  <a:pt x="3657600" y="0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60340" y="183896"/>
            <a:ext cx="3436620" cy="6060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Il</a:t>
            </a:r>
            <a:r>
              <a:rPr sz="2400" spc="-4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cappello</a:t>
            </a:r>
            <a:r>
              <a:rPr sz="2400" spc="-5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giallo</a:t>
            </a:r>
            <a:r>
              <a:rPr sz="2400" spc="-5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valuta</a:t>
            </a:r>
            <a:r>
              <a:rPr sz="2400" spc="-5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spc="-35" dirty="0">
                <a:solidFill>
                  <a:srgbClr val="FFFFCC"/>
                </a:solidFill>
                <a:latin typeface="Tahoma"/>
                <a:cs typeface="Tahoma"/>
              </a:rPr>
              <a:t>la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bontà</a:t>
            </a:r>
            <a:r>
              <a:rPr sz="2400" spc="-3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delle</a:t>
            </a:r>
            <a:r>
              <a:rPr sz="2400" spc="-3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idee,</a:t>
            </a:r>
            <a:r>
              <a:rPr sz="2400" spc="-1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spc="-20" dirty="0">
                <a:solidFill>
                  <a:srgbClr val="FFFFCC"/>
                </a:solidFill>
                <a:latin typeface="Tahoma"/>
                <a:cs typeface="Tahoma"/>
              </a:rPr>
              <a:t>delle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situazioni,</a:t>
            </a:r>
            <a:r>
              <a:rPr sz="2400" spc="-6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delle</a:t>
            </a:r>
            <a:r>
              <a:rPr sz="2400" spc="-4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CC"/>
                </a:solidFill>
                <a:latin typeface="Tahoma"/>
                <a:cs typeface="Tahoma"/>
              </a:rPr>
              <a:t>soluzioni.</a:t>
            </a:r>
            <a:endParaRPr sz="2400">
              <a:latin typeface="Tahoma"/>
              <a:cs typeface="Tahoma"/>
            </a:endParaRPr>
          </a:p>
          <a:p>
            <a:pPr marL="12700" marR="43815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La</a:t>
            </a:r>
            <a:r>
              <a:rPr sz="2400" spc="-2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produzione</a:t>
            </a:r>
            <a:r>
              <a:rPr sz="2400" spc="-5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di</a:t>
            </a:r>
            <a:r>
              <a:rPr sz="2400" spc="-3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spc="-20" dirty="0">
                <a:solidFill>
                  <a:srgbClr val="FFFFCC"/>
                </a:solidFill>
                <a:latin typeface="Tahoma"/>
                <a:cs typeface="Tahoma"/>
              </a:rPr>
              <a:t>nuove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idee</a:t>
            </a:r>
            <a:r>
              <a:rPr sz="2400" spc="-3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è</a:t>
            </a:r>
            <a:r>
              <a:rPr sz="2400" spc="-2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da</a:t>
            </a:r>
            <a:r>
              <a:rPr sz="2400" spc="-2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cappello</a:t>
            </a:r>
            <a:r>
              <a:rPr sz="2400" spc="-3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CC"/>
                </a:solidFill>
                <a:latin typeface="Tahoma"/>
                <a:cs typeface="Tahoma"/>
              </a:rPr>
              <a:t>verde.</a:t>
            </a:r>
            <a:endParaRPr sz="2400">
              <a:latin typeface="Tahoma"/>
              <a:cs typeface="Tahoma"/>
            </a:endParaRPr>
          </a:p>
          <a:p>
            <a:pPr marL="12700" marR="264160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Il</a:t>
            </a:r>
            <a:r>
              <a:rPr sz="2400" spc="-4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cappello</a:t>
            </a:r>
            <a:r>
              <a:rPr sz="2400" spc="-5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verde</a:t>
            </a:r>
            <a:r>
              <a:rPr sz="2400" spc="-3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CC"/>
                </a:solidFill>
                <a:latin typeface="Tahoma"/>
                <a:cs typeface="Tahoma"/>
              </a:rPr>
              <a:t>addita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nuove</a:t>
            </a:r>
            <a:r>
              <a:rPr sz="2400" spc="-6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strade</a:t>
            </a:r>
            <a:r>
              <a:rPr sz="2400" spc="-5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e</a:t>
            </a:r>
            <a:r>
              <a:rPr sz="2400" spc="-4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spc="-20" dirty="0">
                <a:solidFill>
                  <a:srgbClr val="FFFFCC"/>
                </a:solidFill>
                <a:latin typeface="Tahoma"/>
                <a:cs typeface="Tahoma"/>
              </a:rPr>
              <a:t>apre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nuove</a:t>
            </a:r>
            <a:r>
              <a:rPr sz="2400" spc="-4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porte,</a:t>
            </a:r>
            <a:r>
              <a:rPr sz="2400" spc="-3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il</a:t>
            </a:r>
            <a:r>
              <a:rPr sz="2400" spc="-2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CC"/>
                </a:solidFill>
                <a:latin typeface="Tahoma"/>
                <a:cs typeface="Tahoma"/>
              </a:rPr>
              <a:t>cappello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giallo</a:t>
            </a:r>
            <a:r>
              <a:rPr sz="2400" spc="-5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valuta</a:t>
            </a:r>
            <a:r>
              <a:rPr sz="2400" spc="-5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se</a:t>
            </a:r>
            <a:r>
              <a:rPr sz="2400" spc="-4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spc="-20" dirty="0">
                <a:solidFill>
                  <a:srgbClr val="FFFFCC"/>
                </a:solidFill>
                <a:latin typeface="Tahoma"/>
                <a:cs typeface="Tahoma"/>
              </a:rPr>
              <a:t>sono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percorribili</a:t>
            </a:r>
            <a:r>
              <a:rPr sz="2400" spc="-5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e</a:t>
            </a:r>
            <a:r>
              <a:rPr sz="2400" spc="-2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CC"/>
                </a:solidFill>
                <a:latin typeface="Tahoma"/>
                <a:cs typeface="Tahoma"/>
              </a:rPr>
              <a:t>positive.</a:t>
            </a:r>
            <a:endParaRPr sz="2400">
              <a:latin typeface="Tahoma"/>
              <a:cs typeface="Tahoma"/>
            </a:endParaRPr>
          </a:p>
          <a:p>
            <a:pPr marL="12700" marR="146685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Il</a:t>
            </a:r>
            <a:r>
              <a:rPr sz="2400" spc="-4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cappello</a:t>
            </a:r>
            <a:r>
              <a:rPr sz="2400" spc="-5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verde</a:t>
            </a:r>
            <a:r>
              <a:rPr sz="2400" spc="-3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spc="-25" dirty="0">
                <a:solidFill>
                  <a:srgbClr val="FFFFCC"/>
                </a:solidFill>
                <a:latin typeface="Tahoma"/>
                <a:cs typeface="Tahoma"/>
              </a:rPr>
              <a:t>non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deve</a:t>
            </a:r>
            <a:r>
              <a:rPr sz="2400" spc="-5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valutare</a:t>
            </a:r>
            <a:r>
              <a:rPr sz="2400" spc="-6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se</a:t>
            </a:r>
            <a:r>
              <a:rPr sz="2400" spc="-5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CC"/>
                </a:solidFill>
                <a:latin typeface="Tahoma"/>
                <a:cs typeface="Tahoma"/>
              </a:rPr>
              <a:t>un’idea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è</a:t>
            </a:r>
            <a:r>
              <a:rPr sz="2400" spc="-1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buona,</a:t>
            </a:r>
            <a:r>
              <a:rPr sz="2400" spc="-5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perché</a:t>
            </a:r>
            <a:r>
              <a:rPr sz="2400" spc="-1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spc="-25" dirty="0">
                <a:solidFill>
                  <a:srgbClr val="FFFFCC"/>
                </a:solidFill>
                <a:latin typeface="Tahoma"/>
                <a:cs typeface="Tahoma"/>
              </a:rPr>
              <a:t>la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valutazione</a:t>
            </a:r>
            <a:r>
              <a:rPr sz="2400" spc="-13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CC"/>
                </a:solidFill>
                <a:latin typeface="Tahoma"/>
                <a:cs typeface="Tahoma"/>
              </a:rPr>
              <a:t>potrebbe inibirlo.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56102" y="881888"/>
            <a:ext cx="3430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96465" algn="l"/>
              </a:tabLst>
            </a:pPr>
            <a:r>
              <a:rPr spc="-10" dirty="0">
                <a:solidFill>
                  <a:srgbClr val="000000"/>
                </a:solidFill>
              </a:rPr>
              <a:t>Cappello</a:t>
            </a:r>
            <a:r>
              <a:rPr dirty="0">
                <a:solidFill>
                  <a:srgbClr val="000000"/>
                </a:solidFill>
              </a:rPr>
              <a:t>	</a:t>
            </a:r>
            <a:r>
              <a:rPr spc="-10" dirty="0">
                <a:solidFill>
                  <a:srgbClr val="000000"/>
                </a:solidFill>
              </a:rPr>
              <a:t>verde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724" y="1356469"/>
            <a:ext cx="9139555" cy="4490720"/>
            <a:chOff x="4724" y="1356469"/>
            <a:chExt cx="9139555" cy="44907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4" y="2062119"/>
              <a:ext cx="9139186" cy="37845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436825" y="1356469"/>
              <a:ext cx="2014220" cy="1290955"/>
            </a:xfrm>
            <a:custGeom>
              <a:avLst/>
              <a:gdLst/>
              <a:ahLst/>
              <a:cxnLst/>
              <a:rect l="l" t="t" r="r" b="b"/>
              <a:pathLst>
                <a:path w="2014220" h="1290955">
                  <a:moveTo>
                    <a:pt x="1814271" y="0"/>
                  </a:moveTo>
                  <a:lnTo>
                    <a:pt x="0" y="879309"/>
                  </a:lnTo>
                  <a:lnTo>
                    <a:pt x="199402" y="1290739"/>
                  </a:lnTo>
                  <a:lnTo>
                    <a:pt x="2013673" y="411429"/>
                  </a:lnTo>
                  <a:lnTo>
                    <a:pt x="1814271" y="0"/>
                  </a:lnTo>
                  <a:close/>
                </a:path>
              </a:pathLst>
            </a:custGeom>
            <a:solidFill>
              <a:srgbClr val="99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40569" y="1601917"/>
              <a:ext cx="1595755" cy="908685"/>
            </a:xfrm>
            <a:custGeom>
              <a:avLst/>
              <a:gdLst/>
              <a:ahLst/>
              <a:cxnLst/>
              <a:rect l="l" t="t" r="r" b="b"/>
              <a:pathLst>
                <a:path w="1595754" h="908685">
                  <a:moveTo>
                    <a:pt x="32677" y="661035"/>
                  </a:moveTo>
                  <a:lnTo>
                    <a:pt x="0" y="677545"/>
                  </a:lnTo>
                  <a:lnTo>
                    <a:pt x="29413" y="908685"/>
                  </a:lnTo>
                  <a:lnTo>
                    <a:pt x="56197" y="895985"/>
                  </a:lnTo>
                  <a:lnTo>
                    <a:pt x="47282" y="832485"/>
                  </a:lnTo>
                  <a:lnTo>
                    <a:pt x="100622" y="805815"/>
                  </a:lnTo>
                  <a:lnTo>
                    <a:pt x="43675" y="805815"/>
                  </a:lnTo>
                  <a:lnTo>
                    <a:pt x="28778" y="696595"/>
                  </a:lnTo>
                  <a:lnTo>
                    <a:pt x="67439" y="696595"/>
                  </a:lnTo>
                  <a:lnTo>
                    <a:pt x="32677" y="661035"/>
                  </a:lnTo>
                  <a:close/>
                </a:path>
                <a:path w="1595754" h="908685">
                  <a:moveTo>
                    <a:pt x="163036" y="794385"/>
                  </a:moveTo>
                  <a:lnTo>
                    <a:pt x="123482" y="794385"/>
                  </a:lnTo>
                  <a:lnTo>
                    <a:pt x="168567" y="841375"/>
                  </a:lnTo>
                  <a:lnTo>
                    <a:pt x="196557" y="828675"/>
                  </a:lnTo>
                  <a:lnTo>
                    <a:pt x="163036" y="794385"/>
                  </a:lnTo>
                  <a:close/>
                </a:path>
                <a:path w="1595754" h="908685">
                  <a:moveTo>
                    <a:pt x="182721" y="691515"/>
                  </a:moveTo>
                  <a:lnTo>
                    <a:pt x="151396" y="691515"/>
                  </a:lnTo>
                  <a:lnTo>
                    <a:pt x="191566" y="774065"/>
                  </a:lnTo>
                  <a:lnTo>
                    <a:pt x="221043" y="805815"/>
                  </a:lnTo>
                  <a:lnTo>
                    <a:pt x="229851" y="807085"/>
                  </a:lnTo>
                  <a:lnTo>
                    <a:pt x="239091" y="807085"/>
                  </a:lnTo>
                  <a:lnTo>
                    <a:pt x="248763" y="805815"/>
                  </a:lnTo>
                  <a:lnTo>
                    <a:pt x="258864" y="802005"/>
                  </a:lnTo>
                  <a:lnTo>
                    <a:pt x="262966" y="799465"/>
                  </a:lnTo>
                  <a:lnTo>
                    <a:pt x="267271" y="796925"/>
                  </a:lnTo>
                  <a:lnTo>
                    <a:pt x="276263" y="790575"/>
                  </a:lnTo>
                  <a:lnTo>
                    <a:pt x="280555" y="788035"/>
                  </a:lnTo>
                  <a:lnTo>
                    <a:pt x="284645" y="784225"/>
                  </a:lnTo>
                  <a:lnTo>
                    <a:pt x="283425" y="781685"/>
                  </a:lnTo>
                  <a:lnTo>
                    <a:pt x="235229" y="781685"/>
                  </a:lnTo>
                  <a:lnTo>
                    <a:pt x="231635" y="780415"/>
                  </a:lnTo>
                  <a:lnTo>
                    <a:pt x="228612" y="777875"/>
                  </a:lnTo>
                  <a:lnTo>
                    <a:pt x="225094" y="775335"/>
                  </a:lnTo>
                  <a:lnTo>
                    <a:pt x="222199" y="771525"/>
                  </a:lnTo>
                  <a:lnTo>
                    <a:pt x="217690" y="763905"/>
                  </a:lnTo>
                  <a:lnTo>
                    <a:pt x="214718" y="757555"/>
                  </a:lnTo>
                  <a:lnTo>
                    <a:pt x="182721" y="691515"/>
                  </a:lnTo>
                  <a:close/>
                </a:path>
                <a:path w="1595754" h="908685">
                  <a:moveTo>
                    <a:pt x="67439" y="696595"/>
                  </a:moveTo>
                  <a:lnTo>
                    <a:pt x="28778" y="696595"/>
                  </a:lnTo>
                  <a:lnTo>
                    <a:pt x="105143" y="775335"/>
                  </a:lnTo>
                  <a:lnTo>
                    <a:pt x="43675" y="805815"/>
                  </a:lnTo>
                  <a:lnTo>
                    <a:pt x="100622" y="805815"/>
                  </a:lnTo>
                  <a:lnTo>
                    <a:pt x="123482" y="794385"/>
                  </a:lnTo>
                  <a:lnTo>
                    <a:pt x="163036" y="794385"/>
                  </a:lnTo>
                  <a:lnTo>
                    <a:pt x="67439" y="696595"/>
                  </a:lnTo>
                  <a:close/>
                </a:path>
                <a:path w="1595754" h="908685">
                  <a:moveTo>
                    <a:pt x="273672" y="761365"/>
                  </a:moveTo>
                  <a:lnTo>
                    <a:pt x="272199" y="762635"/>
                  </a:lnTo>
                  <a:lnTo>
                    <a:pt x="270890" y="763905"/>
                  </a:lnTo>
                  <a:lnTo>
                    <a:pt x="268604" y="766445"/>
                  </a:lnTo>
                  <a:lnTo>
                    <a:pt x="262102" y="771525"/>
                  </a:lnTo>
                  <a:lnTo>
                    <a:pt x="258419" y="774065"/>
                  </a:lnTo>
                  <a:lnTo>
                    <a:pt x="248513" y="779145"/>
                  </a:lnTo>
                  <a:lnTo>
                    <a:pt x="243535" y="780415"/>
                  </a:lnTo>
                  <a:lnTo>
                    <a:pt x="239382" y="780415"/>
                  </a:lnTo>
                  <a:lnTo>
                    <a:pt x="235229" y="781685"/>
                  </a:lnTo>
                  <a:lnTo>
                    <a:pt x="283425" y="781685"/>
                  </a:lnTo>
                  <a:lnTo>
                    <a:pt x="273672" y="761365"/>
                  </a:lnTo>
                  <a:close/>
                </a:path>
                <a:path w="1595754" h="908685">
                  <a:moveTo>
                    <a:pt x="271862" y="648335"/>
                  </a:moveTo>
                  <a:lnTo>
                    <a:pt x="240537" y="648335"/>
                  </a:lnTo>
                  <a:lnTo>
                    <a:pt x="280720" y="730885"/>
                  </a:lnTo>
                  <a:lnTo>
                    <a:pt x="310184" y="762635"/>
                  </a:lnTo>
                  <a:lnTo>
                    <a:pt x="318992" y="763905"/>
                  </a:lnTo>
                  <a:lnTo>
                    <a:pt x="328233" y="763905"/>
                  </a:lnTo>
                  <a:lnTo>
                    <a:pt x="337904" y="762635"/>
                  </a:lnTo>
                  <a:lnTo>
                    <a:pt x="348005" y="758825"/>
                  </a:lnTo>
                  <a:lnTo>
                    <a:pt x="352107" y="756285"/>
                  </a:lnTo>
                  <a:lnTo>
                    <a:pt x="356412" y="753745"/>
                  </a:lnTo>
                  <a:lnTo>
                    <a:pt x="365404" y="747395"/>
                  </a:lnTo>
                  <a:lnTo>
                    <a:pt x="369696" y="744855"/>
                  </a:lnTo>
                  <a:lnTo>
                    <a:pt x="373786" y="741045"/>
                  </a:lnTo>
                  <a:lnTo>
                    <a:pt x="372567" y="738505"/>
                  </a:lnTo>
                  <a:lnTo>
                    <a:pt x="324370" y="738505"/>
                  </a:lnTo>
                  <a:lnTo>
                    <a:pt x="320776" y="737235"/>
                  </a:lnTo>
                  <a:lnTo>
                    <a:pt x="317753" y="734695"/>
                  </a:lnTo>
                  <a:lnTo>
                    <a:pt x="314236" y="732155"/>
                  </a:lnTo>
                  <a:lnTo>
                    <a:pt x="311340" y="728345"/>
                  </a:lnTo>
                  <a:lnTo>
                    <a:pt x="306831" y="720725"/>
                  </a:lnTo>
                  <a:lnTo>
                    <a:pt x="303860" y="714375"/>
                  </a:lnTo>
                  <a:lnTo>
                    <a:pt x="271862" y="648335"/>
                  </a:lnTo>
                  <a:close/>
                </a:path>
                <a:path w="1595754" h="908685">
                  <a:moveTo>
                    <a:pt x="362813" y="718185"/>
                  </a:moveTo>
                  <a:lnTo>
                    <a:pt x="361340" y="719455"/>
                  </a:lnTo>
                  <a:lnTo>
                    <a:pt x="360032" y="720725"/>
                  </a:lnTo>
                  <a:lnTo>
                    <a:pt x="357746" y="723265"/>
                  </a:lnTo>
                  <a:lnTo>
                    <a:pt x="351243" y="728345"/>
                  </a:lnTo>
                  <a:lnTo>
                    <a:pt x="347560" y="730885"/>
                  </a:lnTo>
                  <a:lnTo>
                    <a:pt x="337654" y="735965"/>
                  </a:lnTo>
                  <a:lnTo>
                    <a:pt x="332676" y="737235"/>
                  </a:lnTo>
                  <a:lnTo>
                    <a:pt x="328523" y="737235"/>
                  </a:lnTo>
                  <a:lnTo>
                    <a:pt x="324370" y="738505"/>
                  </a:lnTo>
                  <a:lnTo>
                    <a:pt x="372567" y="738505"/>
                  </a:lnTo>
                  <a:lnTo>
                    <a:pt x="362813" y="718185"/>
                  </a:lnTo>
                  <a:close/>
                </a:path>
                <a:path w="1595754" h="908685">
                  <a:moveTo>
                    <a:pt x="412635" y="541655"/>
                  </a:moveTo>
                  <a:lnTo>
                    <a:pt x="363531" y="559435"/>
                  </a:lnTo>
                  <a:lnTo>
                    <a:pt x="337997" y="596265"/>
                  </a:lnTo>
                  <a:lnTo>
                    <a:pt x="335313" y="612775"/>
                  </a:lnTo>
                  <a:lnTo>
                    <a:pt x="335834" y="626745"/>
                  </a:lnTo>
                  <a:lnTo>
                    <a:pt x="347052" y="663575"/>
                  </a:lnTo>
                  <a:lnTo>
                    <a:pt x="380510" y="704215"/>
                  </a:lnTo>
                  <a:lnTo>
                    <a:pt x="409702" y="715645"/>
                  </a:lnTo>
                  <a:lnTo>
                    <a:pt x="425632" y="715645"/>
                  </a:lnTo>
                  <a:lnTo>
                    <a:pt x="442340" y="711835"/>
                  </a:lnTo>
                  <a:lnTo>
                    <a:pt x="459828" y="705485"/>
                  </a:lnTo>
                  <a:lnTo>
                    <a:pt x="465912" y="701675"/>
                  </a:lnTo>
                  <a:lnTo>
                    <a:pt x="470750" y="699135"/>
                  </a:lnTo>
                  <a:lnTo>
                    <a:pt x="478015" y="694055"/>
                  </a:lnTo>
                  <a:lnTo>
                    <a:pt x="481952" y="690245"/>
                  </a:lnTo>
                  <a:lnTo>
                    <a:pt x="426592" y="690245"/>
                  </a:lnTo>
                  <a:lnTo>
                    <a:pt x="416058" y="688975"/>
                  </a:lnTo>
                  <a:lnTo>
                    <a:pt x="380248" y="664845"/>
                  </a:lnTo>
                  <a:lnTo>
                    <a:pt x="373468" y="653415"/>
                  </a:lnTo>
                  <a:lnTo>
                    <a:pt x="412345" y="634365"/>
                  </a:lnTo>
                  <a:lnTo>
                    <a:pt x="364121" y="634365"/>
                  </a:lnTo>
                  <a:lnTo>
                    <a:pt x="361594" y="628015"/>
                  </a:lnTo>
                  <a:lnTo>
                    <a:pt x="360146" y="621665"/>
                  </a:lnTo>
                  <a:lnTo>
                    <a:pt x="359448" y="610235"/>
                  </a:lnTo>
                  <a:lnTo>
                    <a:pt x="360197" y="603885"/>
                  </a:lnTo>
                  <a:lnTo>
                    <a:pt x="362038" y="598805"/>
                  </a:lnTo>
                  <a:lnTo>
                    <a:pt x="364020" y="592455"/>
                  </a:lnTo>
                  <a:lnTo>
                    <a:pt x="399148" y="567055"/>
                  </a:lnTo>
                  <a:lnTo>
                    <a:pt x="456568" y="567055"/>
                  </a:lnTo>
                  <a:lnTo>
                    <a:pt x="451523" y="560705"/>
                  </a:lnTo>
                  <a:lnTo>
                    <a:pt x="446260" y="556895"/>
                  </a:lnTo>
                  <a:lnTo>
                    <a:pt x="440759" y="551815"/>
                  </a:lnTo>
                  <a:lnTo>
                    <a:pt x="435021" y="549275"/>
                  </a:lnTo>
                  <a:lnTo>
                    <a:pt x="429044" y="546735"/>
                  </a:lnTo>
                  <a:lnTo>
                    <a:pt x="420916" y="542925"/>
                  </a:lnTo>
                  <a:lnTo>
                    <a:pt x="412635" y="541655"/>
                  </a:lnTo>
                  <a:close/>
                </a:path>
                <a:path w="1595754" h="908685">
                  <a:moveTo>
                    <a:pt x="145605" y="615315"/>
                  </a:moveTo>
                  <a:lnTo>
                    <a:pt x="120434" y="626745"/>
                  </a:lnTo>
                  <a:lnTo>
                    <a:pt x="141262" y="669925"/>
                  </a:lnTo>
                  <a:lnTo>
                    <a:pt x="124256" y="678815"/>
                  </a:lnTo>
                  <a:lnTo>
                    <a:pt x="134391" y="699135"/>
                  </a:lnTo>
                  <a:lnTo>
                    <a:pt x="151396" y="691515"/>
                  </a:lnTo>
                  <a:lnTo>
                    <a:pt x="182721" y="691515"/>
                  </a:lnTo>
                  <a:lnTo>
                    <a:pt x="176568" y="678815"/>
                  </a:lnTo>
                  <a:lnTo>
                    <a:pt x="220184" y="658495"/>
                  </a:lnTo>
                  <a:lnTo>
                    <a:pt x="166446" y="658495"/>
                  </a:lnTo>
                  <a:lnTo>
                    <a:pt x="145605" y="615315"/>
                  </a:lnTo>
                  <a:close/>
                </a:path>
                <a:path w="1595754" h="908685">
                  <a:moveTo>
                    <a:pt x="491591" y="640715"/>
                  </a:moveTo>
                  <a:lnTo>
                    <a:pt x="490118" y="640715"/>
                  </a:lnTo>
                  <a:lnTo>
                    <a:pt x="488886" y="643255"/>
                  </a:lnTo>
                  <a:lnTo>
                    <a:pt x="487171" y="647065"/>
                  </a:lnTo>
                  <a:lnTo>
                    <a:pt x="482777" y="653415"/>
                  </a:lnTo>
                  <a:lnTo>
                    <a:pt x="454456" y="680085"/>
                  </a:lnTo>
                  <a:lnTo>
                    <a:pt x="426592" y="690245"/>
                  </a:lnTo>
                  <a:lnTo>
                    <a:pt x="481952" y="690245"/>
                  </a:lnTo>
                  <a:lnTo>
                    <a:pt x="486219" y="687705"/>
                  </a:lnTo>
                  <a:lnTo>
                    <a:pt x="489216" y="683895"/>
                  </a:lnTo>
                  <a:lnTo>
                    <a:pt x="492493" y="681355"/>
                  </a:lnTo>
                  <a:lnTo>
                    <a:pt x="504888" y="667385"/>
                  </a:lnTo>
                  <a:lnTo>
                    <a:pt x="491591" y="640715"/>
                  </a:lnTo>
                  <a:close/>
                </a:path>
                <a:path w="1595754" h="908685">
                  <a:moveTo>
                    <a:pt x="489864" y="501015"/>
                  </a:moveTo>
                  <a:lnTo>
                    <a:pt x="464692" y="513715"/>
                  </a:lnTo>
                  <a:lnTo>
                    <a:pt x="537197" y="663575"/>
                  </a:lnTo>
                  <a:lnTo>
                    <a:pt x="562368" y="650875"/>
                  </a:lnTo>
                  <a:lnTo>
                    <a:pt x="508241" y="539115"/>
                  </a:lnTo>
                  <a:lnTo>
                    <a:pt x="511165" y="532765"/>
                  </a:lnTo>
                  <a:lnTo>
                    <a:pt x="514334" y="527685"/>
                  </a:lnTo>
                  <a:lnTo>
                    <a:pt x="517746" y="521335"/>
                  </a:lnTo>
                  <a:lnTo>
                    <a:pt x="520485" y="517525"/>
                  </a:lnTo>
                  <a:lnTo>
                    <a:pt x="497916" y="517525"/>
                  </a:lnTo>
                  <a:lnTo>
                    <a:pt x="489864" y="501015"/>
                  </a:lnTo>
                  <a:close/>
                </a:path>
                <a:path w="1595754" h="908685">
                  <a:moveTo>
                    <a:pt x="212788" y="635635"/>
                  </a:moveTo>
                  <a:lnTo>
                    <a:pt x="166446" y="658495"/>
                  </a:lnTo>
                  <a:lnTo>
                    <a:pt x="220184" y="658495"/>
                  </a:lnTo>
                  <a:lnTo>
                    <a:pt x="222910" y="657225"/>
                  </a:lnTo>
                  <a:lnTo>
                    <a:pt x="212788" y="635635"/>
                  </a:lnTo>
                  <a:close/>
                </a:path>
                <a:path w="1595754" h="908685">
                  <a:moveTo>
                    <a:pt x="234746" y="572135"/>
                  </a:moveTo>
                  <a:lnTo>
                    <a:pt x="209575" y="583565"/>
                  </a:lnTo>
                  <a:lnTo>
                    <a:pt x="230416" y="626745"/>
                  </a:lnTo>
                  <a:lnTo>
                    <a:pt x="213398" y="635635"/>
                  </a:lnTo>
                  <a:lnTo>
                    <a:pt x="223532" y="655955"/>
                  </a:lnTo>
                  <a:lnTo>
                    <a:pt x="240537" y="648335"/>
                  </a:lnTo>
                  <a:lnTo>
                    <a:pt x="271862" y="648335"/>
                  </a:lnTo>
                  <a:lnTo>
                    <a:pt x="265709" y="635635"/>
                  </a:lnTo>
                  <a:lnTo>
                    <a:pt x="306902" y="615315"/>
                  </a:lnTo>
                  <a:lnTo>
                    <a:pt x="255587" y="615315"/>
                  </a:lnTo>
                  <a:lnTo>
                    <a:pt x="234746" y="572135"/>
                  </a:lnTo>
                  <a:close/>
                </a:path>
                <a:path w="1595754" h="908685">
                  <a:moveTo>
                    <a:pt x="456568" y="567055"/>
                  </a:moveTo>
                  <a:lnTo>
                    <a:pt x="415404" y="567055"/>
                  </a:lnTo>
                  <a:lnTo>
                    <a:pt x="424484" y="572135"/>
                  </a:lnTo>
                  <a:lnTo>
                    <a:pt x="428561" y="574675"/>
                  </a:lnTo>
                  <a:lnTo>
                    <a:pt x="436168" y="583565"/>
                  </a:lnTo>
                  <a:lnTo>
                    <a:pt x="439813" y="588645"/>
                  </a:lnTo>
                  <a:lnTo>
                    <a:pt x="443280" y="596265"/>
                  </a:lnTo>
                  <a:lnTo>
                    <a:pt x="364121" y="634365"/>
                  </a:lnTo>
                  <a:lnTo>
                    <a:pt x="412345" y="634365"/>
                  </a:lnTo>
                  <a:lnTo>
                    <a:pt x="477138" y="602615"/>
                  </a:lnTo>
                  <a:lnTo>
                    <a:pt x="470509" y="589915"/>
                  </a:lnTo>
                  <a:lnTo>
                    <a:pt x="466064" y="581025"/>
                  </a:lnTo>
                  <a:lnTo>
                    <a:pt x="461416" y="573405"/>
                  </a:lnTo>
                  <a:lnTo>
                    <a:pt x="456568" y="567055"/>
                  </a:lnTo>
                  <a:close/>
                </a:path>
                <a:path w="1595754" h="908685">
                  <a:moveTo>
                    <a:pt x="601357" y="497205"/>
                  </a:moveTo>
                  <a:lnTo>
                    <a:pt x="550087" y="497205"/>
                  </a:lnTo>
                  <a:lnTo>
                    <a:pt x="559193" y="498475"/>
                  </a:lnTo>
                  <a:lnTo>
                    <a:pt x="563397" y="499745"/>
                  </a:lnTo>
                  <a:lnTo>
                    <a:pt x="629602" y="617855"/>
                  </a:lnTo>
                  <a:lnTo>
                    <a:pt x="654773" y="606425"/>
                  </a:lnTo>
                  <a:lnTo>
                    <a:pt x="607720" y="508635"/>
                  </a:lnTo>
                  <a:lnTo>
                    <a:pt x="601357" y="497205"/>
                  </a:lnTo>
                  <a:close/>
                </a:path>
                <a:path w="1595754" h="908685">
                  <a:moveTo>
                    <a:pt x="301929" y="592455"/>
                  </a:moveTo>
                  <a:lnTo>
                    <a:pt x="255587" y="615315"/>
                  </a:lnTo>
                  <a:lnTo>
                    <a:pt x="306902" y="615315"/>
                  </a:lnTo>
                  <a:lnTo>
                    <a:pt x="312051" y="612775"/>
                  </a:lnTo>
                  <a:lnTo>
                    <a:pt x="301929" y="592455"/>
                  </a:lnTo>
                  <a:close/>
                </a:path>
                <a:path w="1595754" h="908685">
                  <a:moveTo>
                    <a:pt x="720845" y="427355"/>
                  </a:moveTo>
                  <a:lnTo>
                    <a:pt x="694905" y="427355"/>
                  </a:lnTo>
                  <a:lnTo>
                    <a:pt x="670115" y="575945"/>
                  </a:lnTo>
                  <a:lnTo>
                    <a:pt x="679132" y="594995"/>
                  </a:lnTo>
                  <a:lnTo>
                    <a:pt x="752436" y="559435"/>
                  </a:lnTo>
                  <a:lnTo>
                    <a:pt x="698817" y="559435"/>
                  </a:lnTo>
                  <a:lnTo>
                    <a:pt x="720845" y="427355"/>
                  </a:lnTo>
                  <a:close/>
                </a:path>
                <a:path w="1595754" h="908685">
                  <a:moveTo>
                    <a:pt x="778903" y="520065"/>
                  </a:moveTo>
                  <a:lnTo>
                    <a:pt x="698817" y="559435"/>
                  </a:lnTo>
                  <a:lnTo>
                    <a:pt x="752436" y="559435"/>
                  </a:lnTo>
                  <a:lnTo>
                    <a:pt x="789089" y="541655"/>
                  </a:lnTo>
                  <a:lnTo>
                    <a:pt x="778903" y="520065"/>
                  </a:lnTo>
                  <a:close/>
                </a:path>
                <a:path w="1595754" h="908685">
                  <a:moveTo>
                    <a:pt x="766051" y="367665"/>
                  </a:moveTo>
                  <a:lnTo>
                    <a:pt x="740879" y="380365"/>
                  </a:lnTo>
                  <a:lnTo>
                    <a:pt x="813384" y="528955"/>
                  </a:lnTo>
                  <a:lnTo>
                    <a:pt x="838555" y="517525"/>
                  </a:lnTo>
                  <a:lnTo>
                    <a:pt x="766051" y="367665"/>
                  </a:lnTo>
                  <a:close/>
                </a:path>
                <a:path w="1595754" h="908685">
                  <a:moveTo>
                    <a:pt x="554704" y="469265"/>
                  </a:moveTo>
                  <a:lnTo>
                    <a:pt x="544145" y="470535"/>
                  </a:lnTo>
                  <a:lnTo>
                    <a:pt x="533260" y="475615"/>
                  </a:lnTo>
                  <a:lnTo>
                    <a:pt x="527402" y="478155"/>
                  </a:lnTo>
                  <a:lnTo>
                    <a:pt x="501231" y="511175"/>
                  </a:lnTo>
                  <a:lnTo>
                    <a:pt x="497916" y="517525"/>
                  </a:lnTo>
                  <a:lnTo>
                    <a:pt x="520485" y="517525"/>
                  </a:lnTo>
                  <a:lnTo>
                    <a:pt x="521398" y="516255"/>
                  </a:lnTo>
                  <a:lnTo>
                    <a:pt x="526427" y="509905"/>
                  </a:lnTo>
                  <a:lnTo>
                    <a:pt x="532066" y="504825"/>
                  </a:lnTo>
                  <a:lnTo>
                    <a:pt x="544652" y="499745"/>
                  </a:lnTo>
                  <a:lnTo>
                    <a:pt x="550087" y="497205"/>
                  </a:lnTo>
                  <a:lnTo>
                    <a:pt x="601357" y="497205"/>
                  </a:lnTo>
                  <a:lnTo>
                    <a:pt x="600650" y="495935"/>
                  </a:lnTo>
                  <a:lnTo>
                    <a:pt x="592815" y="485775"/>
                  </a:lnTo>
                  <a:lnTo>
                    <a:pt x="584215" y="478155"/>
                  </a:lnTo>
                  <a:lnTo>
                    <a:pt x="574852" y="473075"/>
                  </a:lnTo>
                  <a:lnTo>
                    <a:pt x="564939" y="470535"/>
                  </a:lnTo>
                  <a:lnTo>
                    <a:pt x="554704" y="469265"/>
                  </a:lnTo>
                  <a:close/>
                </a:path>
                <a:path w="1595754" h="908685">
                  <a:moveTo>
                    <a:pt x="902060" y="310515"/>
                  </a:moveTo>
                  <a:lnTo>
                    <a:pt x="887560" y="310515"/>
                  </a:lnTo>
                  <a:lnTo>
                    <a:pt x="872804" y="311785"/>
                  </a:lnTo>
                  <a:lnTo>
                    <a:pt x="833107" y="335915"/>
                  </a:lnTo>
                  <a:lnTo>
                    <a:pt x="816793" y="377825"/>
                  </a:lnTo>
                  <a:lnTo>
                    <a:pt x="817405" y="390525"/>
                  </a:lnTo>
                  <a:lnTo>
                    <a:pt x="817466" y="391795"/>
                  </a:lnTo>
                  <a:lnTo>
                    <a:pt x="829132" y="429895"/>
                  </a:lnTo>
                  <a:lnTo>
                    <a:pt x="861525" y="470535"/>
                  </a:lnTo>
                  <a:lnTo>
                    <a:pt x="903882" y="484505"/>
                  </a:lnTo>
                  <a:lnTo>
                    <a:pt x="918914" y="481965"/>
                  </a:lnTo>
                  <a:lnTo>
                    <a:pt x="934326" y="475615"/>
                  </a:lnTo>
                  <a:lnTo>
                    <a:pt x="948085" y="467995"/>
                  </a:lnTo>
                  <a:lnTo>
                    <a:pt x="957715" y="459105"/>
                  </a:lnTo>
                  <a:lnTo>
                    <a:pt x="904627" y="459105"/>
                  </a:lnTo>
                  <a:lnTo>
                    <a:pt x="895407" y="457835"/>
                  </a:lnTo>
                  <a:lnTo>
                    <a:pt x="862181" y="429895"/>
                  </a:lnTo>
                  <a:lnTo>
                    <a:pt x="845496" y="390525"/>
                  </a:lnTo>
                  <a:lnTo>
                    <a:pt x="844043" y="379095"/>
                  </a:lnTo>
                  <a:lnTo>
                    <a:pt x="844731" y="370205"/>
                  </a:lnTo>
                  <a:lnTo>
                    <a:pt x="844829" y="368935"/>
                  </a:lnTo>
                  <a:lnTo>
                    <a:pt x="877958" y="335915"/>
                  </a:lnTo>
                  <a:lnTo>
                    <a:pt x="887336" y="334645"/>
                  </a:lnTo>
                  <a:lnTo>
                    <a:pt x="943050" y="334645"/>
                  </a:lnTo>
                  <a:lnTo>
                    <a:pt x="942051" y="333375"/>
                  </a:lnTo>
                  <a:lnTo>
                    <a:pt x="929804" y="323215"/>
                  </a:lnTo>
                  <a:lnTo>
                    <a:pt x="916304" y="315595"/>
                  </a:lnTo>
                  <a:lnTo>
                    <a:pt x="902060" y="310515"/>
                  </a:lnTo>
                  <a:close/>
                </a:path>
                <a:path w="1595754" h="908685">
                  <a:moveTo>
                    <a:pt x="715111" y="391795"/>
                  </a:moveTo>
                  <a:lnTo>
                    <a:pt x="609853" y="443865"/>
                  </a:lnTo>
                  <a:lnTo>
                    <a:pt x="619912" y="464185"/>
                  </a:lnTo>
                  <a:lnTo>
                    <a:pt x="694905" y="427355"/>
                  </a:lnTo>
                  <a:lnTo>
                    <a:pt x="720845" y="427355"/>
                  </a:lnTo>
                  <a:lnTo>
                    <a:pt x="723811" y="409575"/>
                  </a:lnTo>
                  <a:lnTo>
                    <a:pt x="715111" y="391795"/>
                  </a:lnTo>
                  <a:close/>
                </a:path>
                <a:path w="1595754" h="908685">
                  <a:moveTo>
                    <a:pt x="943050" y="334645"/>
                  </a:moveTo>
                  <a:lnTo>
                    <a:pt x="887336" y="334645"/>
                  </a:lnTo>
                  <a:lnTo>
                    <a:pt x="896447" y="335915"/>
                  </a:lnTo>
                  <a:lnTo>
                    <a:pt x="905294" y="339725"/>
                  </a:lnTo>
                  <a:lnTo>
                    <a:pt x="936802" y="377825"/>
                  </a:lnTo>
                  <a:lnTo>
                    <a:pt x="947729" y="414655"/>
                  </a:lnTo>
                  <a:lnTo>
                    <a:pt x="946962" y="424815"/>
                  </a:lnTo>
                  <a:lnTo>
                    <a:pt x="914095" y="457835"/>
                  </a:lnTo>
                  <a:lnTo>
                    <a:pt x="904627" y="459105"/>
                  </a:lnTo>
                  <a:lnTo>
                    <a:pt x="957715" y="459105"/>
                  </a:lnTo>
                  <a:lnTo>
                    <a:pt x="959091" y="457835"/>
                  </a:lnTo>
                  <a:lnTo>
                    <a:pt x="967344" y="445135"/>
                  </a:lnTo>
                  <a:lnTo>
                    <a:pt x="972845" y="432435"/>
                  </a:lnTo>
                  <a:lnTo>
                    <a:pt x="975309" y="417195"/>
                  </a:lnTo>
                  <a:lnTo>
                    <a:pt x="974455" y="400685"/>
                  </a:lnTo>
                  <a:lnTo>
                    <a:pt x="970280" y="382905"/>
                  </a:lnTo>
                  <a:lnTo>
                    <a:pt x="962786" y="365125"/>
                  </a:lnTo>
                  <a:lnTo>
                    <a:pt x="953045" y="347345"/>
                  </a:lnTo>
                  <a:lnTo>
                    <a:pt x="943050" y="334645"/>
                  </a:lnTo>
                  <a:close/>
                </a:path>
                <a:path w="1595754" h="908685">
                  <a:moveTo>
                    <a:pt x="978090" y="264795"/>
                  </a:moveTo>
                  <a:lnTo>
                    <a:pt x="952906" y="277495"/>
                  </a:lnTo>
                  <a:lnTo>
                    <a:pt x="1025410" y="426085"/>
                  </a:lnTo>
                  <a:lnTo>
                    <a:pt x="1050594" y="414655"/>
                  </a:lnTo>
                  <a:lnTo>
                    <a:pt x="996454" y="302895"/>
                  </a:lnTo>
                  <a:lnTo>
                    <a:pt x="999383" y="296545"/>
                  </a:lnTo>
                  <a:lnTo>
                    <a:pt x="1002552" y="290195"/>
                  </a:lnTo>
                  <a:lnTo>
                    <a:pt x="1005961" y="285115"/>
                  </a:lnTo>
                  <a:lnTo>
                    <a:pt x="1008699" y="281305"/>
                  </a:lnTo>
                  <a:lnTo>
                    <a:pt x="986142" y="281305"/>
                  </a:lnTo>
                  <a:lnTo>
                    <a:pt x="978090" y="264795"/>
                  </a:lnTo>
                  <a:close/>
                </a:path>
                <a:path w="1595754" h="908685">
                  <a:moveTo>
                    <a:pt x="1089583" y="260985"/>
                  </a:moveTo>
                  <a:lnTo>
                    <a:pt x="1047419" y="260985"/>
                  </a:lnTo>
                  <a:lnTo>
                    <a:pt x="1051623" y="262255"/>
                  </a:lnTo>
                  <a:lnTo>
                    <a:pt x="1055496" y="266065"/>
                  </a:lnTo>
                  <a:lnTo>
                    <a:pt x="1117828" y="381635"/>
                  </a:lnTo>
                  <a:lnTo>
                    <a:pt x="1142999" y="370205"/>
                  </a:lnTo>
                  <a:lnTo>
                    <a:pt x="1095946" y="272415"/>
                  </a:lnTo>
                  <a:lnTo>
                    <a:pt x="1089583" y="260985"/>
                  </a:lnTo>
                  <a:close/>
                </a:path>
                <a:path w="1595754" h="908685">
                  <a:moveTo>
                    <a:pt x="743000" y="315595"/>
                  </a:moveTo>
                  <a:lnTo>
                    <a:pt x="714336" y="329565"/>
                  </a:lnTo>
                  <a:lnTo>
                    <a:pt x="726998" y="354965"/>
                  </a:lnTo>
                  <a:lnTo>
                    <a:pt x="755662" y="342265"/>
                  </a:lnTo>
                  <a:lnTo>
                    <a:pt x="743000" y="315595"/>
                  </a:lnTo>
                  <a:close/>
                </a:path>
                <a:path w="1595754" h="908685">
                  <a:moveTo>
                    <a:pt x="1198460" y="160655"/>
                  </a:moveTo>
                  <a:lnTo>
                    <a:pt x="1149345" y="178435"/>
                  </a:lnTo>
                  <a:lnTo>
                    <a:pt x="1123822" y="215265"/>
                  </a:lnTo>
                  <a:lnTo>
                    <a:pt x="1121137" y="231775"/>
                  </a:lnTo>
                  <a:lnTo>
                    <a:pt x="1121655" y="245745"/>
                  </a:lnTo>
                  <a:lnTo>
                    <a:pt x="1121749" y="248285"/>
                  </a:lnTo>
                  <a:lnTo>
                    <a:pt x="1142583" y="300355"/>
                  </a:lnTo>
                  <a:lnTo>
                    <a:pt x="1180376" y="330835"/>
                  </a:lnTo>
                  <a:lnTo>
                    <a:pt x="1195528" y="334645"/>
                  </a:lnTo>
                  <a:lnTo>
                    <a:pt x="1211457" y="334645"/>
                  </a:lnTo>
                  <a:lnTo>
                    <a:pt x="1228166" y="330835"/>
                  </a:lnTo>
                  <a:lnTo>
                    <a:pt x="1245654" y="324485"/>
                  </a:lnTo>
                  <a:lnTo>
                    <a:pt x="1251724" y="320675"/>
                  </a:lnTo>
                  <a:lnTo>
                    <a:pt x="1256576" y="318135"/>
                  </a:lnTo>
                  <a:lnTo>
                    <a:pt x="1263827" y="313055"/>
                  </a:lnTo>
                  <a:lnTo>
                    <a:pt x="1267777" y="310515"/>
                  </a:lnTo>
                  <a:lnTo>
                    <a:pt x="1269195" y="309245"/>
                  </a:lnTo>
                  <a:lnTo>
                    <a:pt x="1201883" y="309245"/>
                  </a:lnTo>
                  <a:lnTo>
                    <a:pt x="1191767" y="306705"/>
                  </a:lnTo>
                  <a:lnTo>
                    <a:pt x="1182309" y="301625"/>
                  </a:lnTo>
                  <a:lnTo>
                    <a:pt x="1173745" y="294005"/>
                  </a:lnTo>
                  <a:lnTo>
                    <a:pt x="1166073" y="283845"/>
                  </a:lnTo>
                  <a:lnTo>
                    <a:pt x="1159294" y="272415"/>
                  </a:lnTo>
                  <a:lnTo>
                    <a:pt x="1199162" y="253365"/>
                  </a:lnTo>
                  <a:lnTo>
                    <a:pt x="1149946" y="253365"/>
                  </a:lnTo>
                  <a:lnTo>
                    <a:pt x="1147406" y="247015"/>
                  </a:lnTo>
                  <a:lnTo>
                    <a:pt x="1145971" y="240665"/>
                  </a:lnTo>
                  <a:lnTo>
                    <a:pt x="1145260" y="229235"/>
                  </a:lnTo>
                  <a:lnTo>
                    <a:pt x="1146009" y="222885"/>
                  </a:lnTo>
                  <a:lnTo>
                    <a:pt x="1147864" y="217805"/>
                  </a:lnTo>
                  <a:lnTo>
                    <a:pt x="1149832" y="211455"/>
                  </a:lnTo>
                  <a:lnTo>
                    <a:pt x="1184973" y="186055"/>
                  </a:lnTo>
                  <a:lnTo>
                    <a:pt x="1242391" y="186055"/>
                  </a:lnTo>
                  <a:lnTo>
                    <a:pt x="1237348" y="180975"/>
                  </a:lnTo>
                  <a:lnTo>
                    <a:pt x="1232085" y="175895"/>
                  </a:lnTo>
                  <a:lnTo>
                    <a:pt x="1226585" y="172085"/>
                  </a:lnTo>
                  <a:lnTo>
                    <a:pt x="1220846" y="168275"/>
                  </a:lnTo>
                  <a:lnTo>
                    <a:pt x="1214869" y="165735"/>
                  </a:lnTo>
                  <a:lnTo>
                    <a:pt x="1206741" y="161925"/>
                  </a:lnTo>
                  <a:lnTo>
                    <a:pt x="1198460" y="160655"/>
                  </a:lnTo>
                  <a:close/>
                </a:path>
                <a:path w="1595754" h="908685">
                  <a:moveTo>
                    <a:pt x="1277404" y="259715"/>
                  </a:moveTo>
                  <a:lnTo>
                    <a:pt x="1275930" y="259715"/>
                  </a:lnTo>
                  <a:lnTo>
                    <a:pt x="1274698" y="262255"/>
                  </a:lnTo>
                  <a:lnTo>
                    <a:pt x="1272997" y="266065"/>
                  </a:lnTo>
                  <a:lnTo>
                    <a:pt x="1268602" y="272415"/>
                  </a:lnTo>
                  <a:lnTo>
                    <a:pt x="1265720" y="276225"/>
                  </a:lnTo>
                  <a:lnTo>
                    <a:pt x="1262164" y="281305"/>
                  </a:lnTo>
                  <a:lnTo>
                    <a:pt x="1258836" y="285115"/>
                  </a:lnTo>
                  <a:lnTo>
                    <a:pt x="1254810" y="288925"/>
                  </a:lnTo>
                  <a:lnTo>
                    <a:pt x="1245400" y="296545"/>
                  </a:lnTo>
                  <a:lnTo>
                    <a:pt x="1240281" y="299085"/>
                  </a:lnTo>
                  <a:lnTo>
                    <a:pt x="1234744" y="302895"/>
                  </a:lnTo>
                  <a:lnTo>
                    <a:pt x="1223371" y="306705"/>
                  </a:lnTo>
                  <a:lnTo>
                    <a:pt x="1212418" y="309245"/>
                  </a:lnTo>
                  <a:lnTo>
                    <a:pt x="1269195" y="309245"/>
                  </a:lnTo>
                  <a:lnTo>
                    <a:pt x="1272031" y="306705"/>
                  </a:lnTo>
                  <a:lnTo>
                    <a:pt x="1275041" y="304165"/>
                  </a:lnTo>
                  <a:lnTo>
                    <a:pt x="1278318" y="300355"/>
                  </a:lnTo>
                  <a:lnTo>
                    <a:pt x="1290713" y="286385"/>
                  </a:lnTo>
                  <a:lnTo>
                    <a:pt x="1277404" y="259715"/>
                  </a:lnTo>
                  <a:close/>
                </a:path>
                <a:path w="1595754" h="908685">
                  <a:moveTo>
                    <a:pt x="1053163" y="233045"/>
                  </a:moveTo>
                  <a:lnTo>
                    <a:pt x="1042923" y="233045"/>
                  </a:lnTo>
                  <a:lnTo>
                    <a:pt x="1032360" y="234315"/>
                  </a:lnTo>
                  <a:lnTo>
                    <a:pt x="996840" y="260985"/>
                  </a:lnTo>
                  <a:lnTo>
                    <a:pt x="986142" y="281305"/>
                  </a:lnTo>
                  <a:lnTo>
                    <a:pt x="1008699" y="281305"/>
                  </a:lnTo>
                  <a:lnTo>
                    <a:pt x="1009611" y="280035"/>
                  </a:lnTo>
                  <a:lnTo>
                    <a:pt x="1014641" y="273685"/>
                  </a:lnTo>
                  <a:lnTo>
                    <a:pt x="1020279" y="268605"/>
                  </a:lnTo>
                  <a:lnTo>
                    <a:pt x="1032878" y="262255"/>
                  </a:lnTo>
                  <a:lnTo>
                    <a:pt x="1038313" y="260985"/>
                  </a:lnTo>
                  <a:lnTo>
                    <a:pt x="1089583" y="260985"/>
                  </a:lnTo>
                  <a:lnTo>
                    <a:pt x="1088876" y="259715"/>
                  </a:lnTo>
                  <a:lnTo>
                    <a:pt x="1081041" y="249555"/>
                  </a:lnTo>
                  <a:lnTo>
                    <a:pt x="1072441" y="241935"/>
                  </a:lnTo>
                  <a:lnTo>
                    <a:pt x="1063078" y="236855"/>
                  </a:lnTo>
                  <a:lnTo>
                    <a:pt x="1053163" y="233045"/>
                  </a:lnTo>
                  <a:close/>
                </a:path>
                <a:path w="1595754" h="908685">
                  <a:moveTo>
                    <a:pt x="1242391" y="186055"/>
                  </a:moveTo>
                  <a:lnTo>
                    <a:pt x="1196073" y="186055"/>
                  </a:lnTo>
                  <a:lnTo>
                    <a:pt x="1201229" y="187325"/>
                  </a:lnTo>
                  <a:lnTo>
                    <a:pt x="1210309" y="191135"/>
                  </a:lnTo>
                  <a:lnTo>
                    <a:pt x="1214373" y="194945"/>
                  </a:lnTo>
                  <a:lnTo>
                    <a:pt x="1221993" y="202565"/>
                  </a:lnTo>
                  <a:lnTo>
                    <a:pt x="1225638" y="207645"/>
                  </a:lnTo>
                  <a:lnTo>
                    <a:pt x="1229105" y="215265"/>
                  </a:lnTo>
                  <a:lnTo>
                    <a:pt x="1149946" y="253365"/>
                  </a:lnTo>
                  <a:lnTo>
                    <a:pt x="1199162" y="253365"/>
                  </a:lnTo>
                  <a:lnTo>
                    <a:pt x="1262951" y="222885"/>
                  </a:lnTo>
                  <a:lnTo>
                    <a:pt x="1256334" y="208915"/>
                  </a:lnTo>
                  <a:lnTo>
                    <a:pt x="1251884" y="200025"/>
                  </a:lnTo>
                  <a:lnTo>
                    <a:pt x="1247236" y="192405"/>
                  </a:lnTo>
                  <a:lnTo>
                    <a:pt x="1242391" y="186055"/>
                  </a:lnTo>
                  <a:close/>
                </a:path>
                <a:path w="1595754" h="908685">
                  <a:moveTo>
                    <a:pt x="1460562" y="79883"/>
                  </a:moveTo>
                  <a:lnTo>
                    <a:pt x="1413471" y="79883"/>
                  </a:lnTo>
                  <a:lnTo>
                    <a:pt x="1418831" y="80530"/>
                  </a:lnTo>
                  <a:lnTo>
                    <a:pt x="1419153" y="80530"/>
                  </a:lnTo>
                  <a:lnTo>
                    <a:pt x="1421841" y="80784"/>
                  </a:lnTo>
                  <a:lnTo>
                    <a:pt x="1425689" y="82372"/>
                  </a:lnTo>
                  <a:lnTo>
                    <a:pt x="1432775" y="87871"/>
                  </a:lnTo>
                  <a:lnTo>
                    <a:pt x="1435963" y="92189"/>
                  </a:lnTo>
                  <a:lnTo>
                    <a:pt x="1441157" y="102908"/>
                  </a:lnTo>
                  <a:lnTo>
                    <a:pt x="1431711" y="108234"/>
                  </a:lnTo>
                  <a:lnTo>
                    <a:pt x="1422668" y="113544"/>
                  </a:lnTo>
                  <a:lnTo>
                    <a:pt x="1385207" y="140633"/>
                  </a:lnTo>
                  <a:lnTo>
                    <a:pt x="1367561" y="173888"/>
                  </a:lnTo>
                  <a:lnTo>
                    <a:pt x="1367572" y="181724"/>
                  </a:lnTo>
                  <a:lnTo>
                    <a:pt x="1368433" y="187921"/>
                  </a:lnTo>
                  <a:lnTo>
                    <a:pt x="1368491" y="188341"/>
                  </a:lnTo>
                  <a:lnTo>
                    <a:pt x="1392021" y="225704"/>
                  </a:lnTo>
                  <a:lnTo>
                    <a:pt x="1416367" y="234442"/>
                  </a:lnTo>
                  <a:lnTo>
                    <a:pt x="1429689" y="233718"/>
                  </a:lnTo>
                  <a:lnTo>
                    <a:pt x="1465821" y="211569"/>
                  </a:lnTo>
                  <a:lnTo>
                    <a:pt x="1469161" y="207086"/>
                  </a:lnTo>
                  <a:lnTo>
                    <a:pt x="1469886" y="206145"/>
                  </a:lnTo>
                  <a:lnTo>
                    <a:pt x="1421096" y="206145"/>
                  </a:lnTo>
                  <a:lnTo>
                    <a:pt x="1415668" y="205232"/>
                  </a:lnTo>
                  <a:lnTo>
                    <a:pt x="1408722" y="203200"/>
                  </a:lnTo>
                  <a:lnTo>
                    <a:pt x="1403184" y="197891"/>
                  </a:lnTo>
                  <a:lnTo>
                    <a:pt x="1395348" y="181724"/>
                  </a:lnTo>
                  <a:lnTo>
                    <a:pt x="1394663" y="174752"/>
                  </a:lnTo>
                  <a:lnTo>
                    <a:pt x="1399311" y="162026"/>
                  </a:lnTo>
                  <a:lnTo>
                    <a:pt x="1445171" y="126428"/>
                  </a:lnTo>
                  <a:lnTo>
                    <a:pt x="1450898" y="122999"/>
                  </a:lnTo>
                  <a:lnTo>
                    <a:pt x="1481828" y="122999"/>
                  </a:lnTo>
                  <a:lnTo>
                    <a:pt x="1464322" y="86880"/>
                  </a:lnTo>
                  <a:lnTo>
                    <a:pt x="1460793" y="80241"/>
                  </a:lnTo>
                  <a:lnTo>
                    <a:pt x="1460562" y="79883"/>
                  </a:lnTo>
                  <a:close/>
                </a:path>
                <a:path w="1595754" h="908685">
                  <a:moveTo>
                    <a:pt x="1481828" y="122999"/>
                  </a:moveTo>
                  <a:lnTo>
                    <a:pt x="1450898" y="122999"/>
                  </a:lnTo>
                  <a:lnTo>
                    <a:pt x="1471015" y="164515"/>
                  </a:lnTo>
                  <a:lnTo>
                    <a:pt x="1467815" y="172237"/>
                  </a:lnTo>
                  <a:lnTo>
                    <a:pt x="1440014" y="201536"/>
                  </a:lnTo>
                  <a:lnTo>
                    <a:pt x="1421096" y="206145"/>
                  </a:lnTo>
                  <a:lnTo>
                    <a:pt x="1469886" y="206145"/>
                  </a:lnTo>
                  <a:lnTo>
                    <a:pt x="1471599" y="203923"/>
                  </a:lnTo>
                  <a:lnTo>
                    <a:pt x="1473873" y="200152"/>
                  </a:lnTo>
                  <a:lnTo>
                    <a:pt x="1478114" y="191376"/>
                  </a:lnTo>
                  <a:lnTo>
                    <a:pt x="1479829" y="187921"/>
                  </a:lnTo>
                  <a:lnTo>
                    <a:pt x="1481150" y="185407"/>
                  </a:lnTo>
                  <a:lnTo>
                    <a:pt x="1512075" y="185407"/>
                  </a:lnTo>
                  <a:lnTo>
                    <a:pt x="1481828" y="122999"/>
                  </a:lnTo>
                  <a:close/>
                </a:path>
                <a:path w="1595754" h="908685">
                  <a:moveTo>
                    <a:pt x="1512075" y="185407"/>
                  </a:moveTo>
                  <a:lnTo>
                    <a:pt x="1481150" y="185407"/>
                  </a:lnTo>
                  <a:lnTo>
                    <a:pt x="1488871" y="201345"/>
                  </a:lnTo>
                  <a:lnTo>
                    <a:pt x="1513916" y="189204"/>
                  </a:lnTo>
                  <a:lnTo>
                    <a:pt x="1512075" y="185407"/>
                  </a:lnTo>
                  <a:close/>
                </a:path>
                <a:path w="1595754" h="908685">
                  <a:moveTo>
                    <a:pt x="1421180" y="53492"/>
                  </a:moveTo>
                  <a:lnTo>
                    <a:pt x="1412241" y="53682"/>
                  </a:lnTo>
                  <a:lnTo>
                    <a:pt x="1413324" y="53682"/>
                  </a:lnTo>
                  <a:lnTo>
                    <a:pt x="1405597" y="55473"/>
                  </a:lnTo>
                  <a:lnTo>
                    <a:pt x="1365954" y="72456"/>
                  </a:lnTo>
                  <a:lnTo>
                    <a:pt x="1336090" y="94615"/>
                  </a:lnTo>
                  <a:lnTo>
                    <a:pt x="1348485" y="120205"/>
                  </a:lnTo>
                  <a:lnTo>
                    <a:pt x="1349959" y="119481"/>
                  </a:lnTo>
                  <a:lnTo>
                    <a:pt x="1354724" y="114295"/>
                  </a:lnTo>
                  <a:lnTo>
                    <a:pt x="1359630" y="109402"/>
                  </a:lnTo>
                  <a:lnTo>
                    <a:pt x="1394002" y="85572"/>
                  </a:lnTo>
                  <a:lnTo>
                    <a:pt x="1408555" y="80530"/>
                  </a:lnTo>
                  <a:lnTo>
                    <a:pt x="1408019" y="80530"/>
                  </a:lnTo>
                  <a:lnTo>
                    <a:pt x="1413471" y="79883"/>
                  </a:lnTo>
                  <a:lnTo>
                    <a:pt x="1460562" y="79883"/>
                  </a:lnTo>
                  <a:lnTo>
                    <a:pt x="1457023" y="74382"/>
                  </a:lnTo>
                  <a:lnTo>
                    <a:pt x="1453010" y="69301"/>
                  </a:lnTo>
                  <a:lnTo>
                    <a:pt x="1448752" y="64998"/>
                  </a:lnTo>
                  <a:lnTo>
                    <a:pt x="1442910" y="59778"/>
                  </a:lnTo>
                  <a:lnTo>
                    <a:pt x="1436281" y="56426"/>
                  </a:lnTo>
                  <a:lnTo>
                    <a:pt x="1421180" y="53492"/>
                  </a:lnTo>
                  <a:close/>
                </a:path>
                <a:path w="1595754" h="908685">
                  <a:moveTo>
                    <a:pt x="1523136" y="0"/>
                  </a:moveTo>
                  <a:lnTo>
                    <a:pt x="1491119" y="15519"/>
                  </a:lnTo>
                  <a:lnTo>
                    <a:pt x="1509531" y="53492"/>
                  </a:lnTo>
                  <a:lnTo>
                    <a:pt x="1509623" y="53682"/>
                  </a:lnTo>
                  <a:lnTo>
                    <a:pt x="1541627" y="38176"/>
                  </a:lnTo>
                  <a:lnTo>
                    <a:pt x="1523136" y="0"/>
                  </a:lnTo>
                  <a:close/>
                </a:path>
                <a:path w="1595754" h="908685">
                  <a:moveTo>
                    <a:pt x="1577136" y="111429"/>
                  </a:moveTo>
                  <a:lnTo>
                    <a:pt x="1545132" y="126936"/>
                  </a:lnTo>
                  <a:lnTo>
                    <a:pt x="1563623" y="165112"/>
                  </a:lnTo>
                  <a:lnTo>
                    <a:pt x="1595640" y="149593"/>
                  </a:lnTo>
                  <a:lnTo>
                    <a:pt x="1577136" y="111429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8077200" cy="1143000"/>
          </a:xfrm>
          <a:prstGeom prst="rect">
            <a:avLst/>
          </a:prstGeom>
          <a:solidFill>
            <a:srgbClr val="3333CC"/>
          </a:solidFill>
        </p:spPr>
        <p:txBody>
          <a:bodyPr vert="horz" wrap="square" lIns="0" tIns="294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315"/>
              </a:spcBef>
            </a:pPr>
            <a:r>
              <a:rPr dirty="0">
                <a:solidFill>
                  <a:srgbClr val="FFFFFF"/>
                </a:solidFill>
                <a:latin typeface="Tahoma"/>
                <a:cs typeface="Tahoma"/>
              </a:rPr>
              <a:t>Indossare</a:t>
            </a:r>
            <a:r>
              <a:rPr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FFFFFF"/>
                </a:solidFill>
                <a:latin typeface="Tahoma"/>
                <a:cs typeface="Tahoma"/>
              </a:rPr>
              <a:t>un</a:t>
            </a:r>
            <a:r>
              <a:rPr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pc="-10" dirty="0">
                <a:solidFill>
                  <a:srgbClr val="FFFFFF"/>
                </a:solidFill>
                <a:latin typeface="Tahoma"/>
                <a:cs typeface="Tahoma"/>
              </a:rPr>
              <a:t>cappello</a:t>
            </a:r>
          </a:p>
        </p:txBody>
      </p:sp>
      <p:sp>
        <p:nvSpPr>
          <p:cNvPr id="4" name="object 4"/>
          <p:cNvSpPr/>
          <p:nvPr/>
        </p:nvSpPr>
        <p:spPr>
          <a:xfrm>
            <a:off x="520700" y="1981200"/>
            <a:ext cx="4572000" cy="4267200"/>
          </a:xfrm>
          <a:custGeom>
            <a:avLst/>
            <a:gdLst/>
            <a:ahLst/>
            <a:cxnLst/>
            <a:rect l="l" t="t" r="r" b="b"/>
            <a:pathLst>
              <a:path w="4572000" h="4267200">
                <a:moveTo>
                  <a:pt x="4572000" y="0"/>
                </a:moveTo>
                <a:lnTo>
                  <a:pt x="0" y="0"/>
                </a:lnTo>
                <a:lnTo>
                  <a:pt x="0" y="4267200"/>
                </a:lnTo>
                <a:lnTo>
                  <a:pt x="4572000" y="4267200"/>
                </a:lnTo>
                <a:lnTo>
                  <a:pt x="457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2799" y="2362200"/>
            <a:ext cx="4493260" cy="3420167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130810">
              <a:lnSpc>
                <a:spcPts val="3030"/>
              </a:lnSpc>
              <a:spcBef>
                <a:spcPts val="470"/>
              </a:spcBef>
            </a:pPr>
            <a:r>
              <a:rPr sz="2800" dirty="0">
                <a:latin typeface="Tahoma"/>
                <a:cs typeface="Tahoma"/>
              </a:rPr>
              <a:t>Il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cappello</a:t>
            </a:r>
            <a:r>
              <a:rPr sz="2800" spc="-3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ci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fa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pensare</a:t>
            </a:r>
            <a:r>
              <a:rPr sz="2800" spc="-10" dirty="0">
                <a:latin typeface="Tahoma"/>
                <a:cs typeface="Tahoma"/>
              </a:rPr>
              <a:t> </a:t>
            </a:r>
            <a:r>
              <a:rPr sz="2800" spc="-25" dirty="0">
                <a:latin typeface="Tahoma"/>
                <a:cs typeface="Tahoma"/>
              </a:rPr>
              <a:t>in </a:t>
            </a:r>
            <a:r>
              <a:rPr sz="2800" dirty="0" err="1">
                <a:latin typeface="Tahoma"/>
                <a:cs typeface="Tahoma"/>
              </a:rPr>
              <a:t>modo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spc="-10" dirty="0" err="1">
                <a:latin typeface="Tahoma"/>
                <a:cs typeface="Tahoma"/>
              </a:rPr>
              <a:t>diverso</a:t>
            </a:r>
            <a:endParaRPr lang="it-IT" sz="2800" spc="-10" dirty="0">
              <a:latin typeface="Tahoma"/>
              <a:cs typeface="Tahoma"/>
            </a:endParaRPr>
          </a:p>
          <a:p>
            <a:pPr marL="12700" marR="130810">
              <a:lnSpc>
                <a:spcPts val="3030"/>
              </a:lnSpc>
              <a:spcBef>
                <a:spcPts val="470"/>
              </a:spcBef>
            </a:pPr>
            <a:endParaRPr lang="it-IT" sz="2800" spc="-10" dirty="0">
              <a:latin typeface="Tahoma"/>
              <a:cs typeface="Tahoma"/>
            </a:endParaRPr>
          </a:p>
          <a:p>
            <a:pPr marL="12700" marR="130810">
              <a:lnSpc>
                <a:spcPts val="3030"/>
              </a:lnSpc>
              <a:spcBef>
                <a:spcPts val="470"/>
              </a:spcBef>
            </a:pPr>
            <a:r>
              <a:rPr sz="2800" dirty="0">
                <a:latin typeface="Tahoma"/>
                <a:cs typeface="Tahoma"/>
              </a:rPr>
              <a:t>Il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pessimista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può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indossare </a:t>
            </a:r>
            <a:r>
              <a:rPr sz="2800" dirty="0" err="1">
                <a:latin typeface="Tahoma"/>
                <a:cs typeface="Tahoma"/>
              </a:rPr>
              <a:t>il</a:t>
            </a:r>
            <a:r>
              <a:rPr sz="2800" spc="-20" dirty="0">
                <a:latin typeface="Tahoma"/>
                <a:cs typeface="Tahoma"/>
              </a:rPr>
              <a:t> </a:t>
            </a:r>
            <a:r>
              <a:rPr sz="2800" spc="-10" dirty="0" err="1">
                <a:latin typeface="Tahoma"/>
                <a:cs typeface="Tahoma"/>
              </a:rPr>
              <a:t>cappell</a:t>
            </a:r>
            <a:r>
              <a:rPr lang="it-IT" sz="2800" spc="-10" dirty="0">
                <a:latin typeface="Tahoma"/>
                <a:cs typeface="Tahoma"/>
              </a:rPr>
              <a:t>o </a:t>
            </a:r>
            <a:r>
              <a:rPr sz="2800" spc="-10" dirty="0" err="1">
                <a:latin typeface="Tahoma"/>
                <a:cs typeface="Tahoma"/>
              </a:rPr>
              <a:t>dell'ottimista</a:t>
            </a:r>
            <a:endParaRPr lang="it-IT" sz="2800" spc="-10" dirty="0">
              <a:latin typeface="Tahoma"/>
              <a:cs typeface="Tahoma"/>
            </a:endParaRPr>
          </a:p>
          <a:p>
            <a:pPr marL="12700" marR="130810">
              <a:lnSpc>
                <a:spcPts val="3030"/>
              </a:lnSpc>
              <a:spcBef>
                <a:spcPts val="470"/>
              </a:spcBef>
            </a:pPr>
            <a:endParaRPr sz="2800" dirty="0">
              <a:latin typeface="Tahoma"/>
              <a:cs typeface="Tahoma"/>
            </a:endParaRPr>
          </a:p>
          <a:p>
            <a:pPr marL="12700" marR="1413510">
              <a:lnSpc>
                <a:spcPts val="3030"/>
              </a:lnSpc>
              <a:spcBef>
                <a:spcPts val="660"/>
              </a:spcBef>
            </a:pPr>
            <a:r>
              <a:rPr sz="2800" dirty="0">
                <a:latin typeface="Tahoma"/>
                <a:cs typeface="Tahoma"/>
              </a:rPr>
              <a:t>Il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creativo</a:t>
            </a:r>
            <a:r>
              <a:rPr sz="2800" spc="-30" dirty="0">
                <a:latin typeface="Tahoma"/>
                <a:cs typeface="Tahoma"/>
              </a:rPr>
              <a:t> </a:t>
            </a:r>
            <a:r>
              <a:rPr sz="2800" spc="-10" dirty="0" err="1">
                <a:latin typeface="Tahoma"/>
                <a:cs typeface="Tahoma"/>
              </a:rPr>
              <a:t>quello</a:t>
            </a:r>
            <a:r>
              <a:rPr sz="2800" spc="-10" dirty="0">
                <a:latin typeface="Tahoma"/>
                <a:cs typeface="Tahoma"/>
              </a:rPr>
              <a:t> </a:t>
            </a:r>
            <a:r>
              <a:rPr sz="2800" spc="-10" dirty="0" err="1">
                <a:latin typeface="Tahoma"/>
                <a:cs typeface="Tahoma"/>
              </a:rPr>
              <a:t>dell'organizzatore</a:t>
            </a:r>
            <a:endParaRPr sz="2800" dirty="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76059" y="1988362"/>
            <a:ext cx="3594077" cy="4267196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66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4132" rIns="0" bIns="0" rtlCol="0">
            <a:spAutoFit/>
          </a:bodyPr>
          <a:lstStyle/>
          <a:p>
            <a:pPr marL="74549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  <a:latin typeface="Tahoma"/>
                <a:cs typeface="Tahoma"/>
              </a:rPr>
              <a:t>Pensiero</a:t>
            </a:r>
            <a:r>
              <a:rPr spc="-6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00000"/>
                </a:solidFill>
                <a:latin typeface="Tahoma"/>
                <a:cs typeface="Tahoma"/>
              </a:rPr>
              <a:t>creativo</a:t>
            </a:r>
            <a:r>
              <a:rPr spc="-7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spc="-7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pc="-10" dirty="0">
                <a:solidFill>
                  <a:srgbClr val="000000"/>
                </a:solidFill>
                <a:latin typeface="Tahoma"/>
                <a:cs typeface="Tahoma"/>
              </a:rPr>
              <a:t>laterale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59560">
              <a:lnSpc>
                <a:spcPct val="110000"/>
              </a:lnSpc>
              <a:spcBef>
                <a:spcPts val="100"/>
              </a:spcBef>
            </a:pPr>
            <a:r>
              <a:rPr dirty="0"/>
              <a:t>Idee</a:t>
            </a:r>
            <a:r>
              <a:rPr spc="-50" dirty="0"/>
              <a:t> </a:t>
            </a:r>
            <a:r>
              <a:rPr spc="-10" dirty="0"/>
              <a:t>nuove Alternative Possibilità Ipotesi Provocazioni Movimento</a:t>
            </a:r>
          </a:p>
          <a:p>
            <a:pPr marL="873760" marR="165100" indent="-287020">
              <a:lnSpc>
                <a:spcPts val="2590"/>
              </a:lnSpc>
              <a:spcBef>
                <a:spcPts val="620"/>
              </a:spcBef>
              <a:buChar char="–"/>
              <a:tabLst>
                <a:tab pos="873760" algn="l"/>
              </a:tabLst>
            </a:pPr>
            <a:r>
              <a:rPr sz="2400" dirty="0"/>
              <a:t>Muoversi</a:t>
            </a:r>
            <a:r>
              <a:rPr sz="2400" spc="-65" dirty="0"/>
              <a:t> </a:t>
            </a:r>
            <a:r>
              <a:rPr sz="2400" dirty="0"/>
              <a:t>invece</a:t>
            </a:r>
            <a:r>
              <a:rPr sz="2400" spc="-55" dirty="0"/>
              <a:t> </a:t>
            </a:r>
            <a:r>
              <a:rPr sz="2400" spc="-25" dirty="0"/>
              <a:t>di </a:t>
            </a:r>
            <a:r>
              <a:rPr sz="2400" spc="-10" dirty="0"/>
              <a:t>giudicare</a:t>
            </a:r>
            <a:endParaRPr sz="2400"/>
          </a:p>
          <a:p>
            <a:pPr marL="873760" marR="5080" indent="-287020">
              <a:lnSpc>
                <a:spcPts val="2590"/>
              </a:lnSpc>
              <a:spcBef>
                <a:spcPts val="580"/>
              </a:spcBef>
              <a:buChar char="–"/>
              <a:tabLst>
                <a:tab pos="873760" algn="l"/>
              </a:tabLst>
            </a:pPr>
            <a:r>
              <a:rPr sz="2400" dirty="0"/>
              <a:t>Usare</a:t>
            </a:r>
            <a:r>
              <a:rPr sz="2400" spc="-35" dirty="0"/>
              <a:t> </a:t>
            </a:r>
            <a:r>
              <a:rPr sz="2400" dirty="0"/>
              <a:t>un'idea</a:t>
            </a:r>
            <a:r>
              <a:rPr sz="2400" spc="-65" dirty="0"/>
              <a:t> </a:t>
            </a:r>
            <a:r>
              <a:rPr sz="2400" spc="-20" dirty="0"/>
              <a:t>come </a:t>
            </a:r>
            <a:r>
              <a:rPr sz="2400" spc="-10" dirty="0"/>
              <a:t>ponte</a:t>
            </a:r>
            <a:endParaRPr sz="2400"/>
          </a:p>
        </p:txBody>
      </p:sp>
      <p:sp>
        <p:nvSpPr>
          <p:cNvPr id="5" name="object 5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pc="-10" dirty="0"/>
              <a:t>Stimoli</a:t>
            </a:r>
          </a:p>
          <a:p>
            <a:pPr marL="12700" marR="19050">
              <a:lnSpc>
                <a:spcPct val="100000"/>
              </a:lnSpc>
              <a:spcBef>
                <a:spcPts val="335"/>
              </a:spcBef>
            </a:pPr>
            <a:r>
              <a:rPr dirty="0"/>
              <a:t>Nuove</a:t>
            </a:r>
            <a:r>
              <a:rPr spc="-100" dirty="0"/>
              <a:t> </a:t>
            </a:r>
            <a:r>
              <a:rPr spc="-10" dirty="0"/>
              <a:t>percezioni </a:t>
            </a:r>
            <a:r>
              <a:rPr dirty="0"/>
              <a:t>Nuovo</a:t>
            </a:r>
            <a:r>
              <a:rPr spc="-110" dirty="0"/>
              <a:t> </a:t>
            </a:r>
            <a:r>
              <a:rPr dirty="0"/>
              <a:t>approccio</a:t>
            </a:r>
            <a:r>
              <a:rPr spc="-105" dirty="0"/>
              <a:t> </a:t>
            </a:r>
            <a:r>
              <a:rPr spc="-25" dirty="0"/>
              <a:t>ai </a:t>
            </a:r>
            <a:r>
              <a:rPr spc="-10" dirty="0"/>
              <a:t>problemi</a:t>
            </a:r>
          </a:p>
          <a:p>
            <a:pPr marL="12700" marR="5080">
              <a:lnSpc>
                <a:spcPct val="110000"/>
              </a:lnSpc>
            </a:pPr>
            <a:r>
              <a:rPr dirty="0"/>
              <a:t>Uscire</a:t>
            </a:r>
            <a:r>
              <a:rPr spc="-65" dirty="0"/>
              <a:t> </a:t>
            </a:r>
            <a:r>
              <a:rPr dirty="0"/>
              <a:t>dagli</a:t>
            </a:r>
            <a:r>
              <a:rPr spc="-65" dirty="0"/>
              <a:t> </a:t>
            </a:r>
            <a:r>
              <a:rPr spc="-10" dirty="0"/>
              <a:t>schemi </a:t>
            </a:r>
            <a:r>
              <a:rPr dirty="0"/>
              <a:t>Saltare</a:t>
            </a:r>
            <a:r>
              <a:rPr spc="-30" dirty="0"/>
              <a:t> </a:t>
            </a:r>
            <a:r>
              <a:rPr dirty="0"/>
              <a:t>di</a:t>
            </a:r>
            <a:r>
              <a:rPr spc="-80" dirty="0"/>
              <a:t> </a:t>
            </a:r>
            <a:r>
              <a:rPr spc="-20" dirty="0"/>
              <a:t>lato </a:t>
            </a:r>
            <a:r>
              <a:rPr spc="-10" dirty="0"/>
              <a:t>Giocare</a:t>
            </a: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pc="-10" dirty="0"/>
              <a:t>Umorismo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5320" y="1775396"/>
            <a:ext cx="2306607" cy="2765346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67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66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4540" y="1284223"/>
            <a:ext cx="4482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ahoma"/>
                <a:cs typeface="Tahoma"/>
              </a:rPr>
              <a:t>Se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le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ruote</a:t>
            </a:r>
            <a:r>
              <a:rPr sz="2800" spc="-3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fossero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quadrate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4540" y="1710334"/>
            <a:ext cx="3352165" cy="1433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2800" dirty="0">
                <a:latin typeface="Tahoma"/>
                <a:cs typeface="Tahoma"/>
              </a:rPr>
              <a:t>La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logica</a:t>
            </a:r>
            <a:r>
              <a:rPr sz="2800" spc="-3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dell'assurdo </a:t>
            </a:r>
            <a:r>
              <a:rPr sz="2800" dirty="0">
                <a:latin typeface="Tahoma"/>
                <a:cs typeface="Tahoma"/>
              </a:rPr>
              <a:t>Stimoli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a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spc="-20" dirty="0">
                <a:latin typeface="Tahoma"/>
                <a:cs typeface="Tahoma"/>
              </a:rPr>
              <a:t>caso</a:t>
            </a:r>
            <a:endParaRPr sz="2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800" dirty="0">
                <a:latin typeface="Tahoma"/>
                <a:cs typeface="Tahoma"/>
              </a:rPr>
              <a:t>Nè</a:t>
            </a:r>
            <a:r>
              <a:rPr sz="2800" spc="-2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sì</a:t>
            </a:r>
            <a:r>
              <a:rPr sz="2800" spc="-3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nè</a:t>
            </a:r>
            <a:r>
              <a:rPr sz="2800" spc="-2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no: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4540" y="3119067"/>
            <a:ext cx="6375400" cy="304419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873125" indent="-286385">
              <a:lnSpc>
                <a:spcPct val="100000"/>
              </a:lnSpc>
              <a:spcBef>
                <a:spcPts val="385"/>
              </a:spcBef>
              <a:buFont typeface="Tahoma"/>
              <a:buChar char="–"/>
              <a:tabLst>
                <a:tab pos="873125" algn="l"/>
              </a:tabLst>
            </a:pPr>
            <a:r>
              <a:rPr sz="2400" b="1" dirty="0">
                <a:latin typeface="Tahoma"/>
                <a:cs typeface="Tahoma"/>
              </a:rPr>
              <a:t>PROVOCATIVE</a:t>
            </a:r>
            <a:r>
              <a:rPr sz="2400" b="1" spc="-120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OPERATION</a:t>
            </a:r>
            <a:endParaRPr sz="2400">
              <a:latin typeface="Tahoma"/>
              <a:cs typeface="Tahoma"/>
            </a:endParaRPr>
          </a:p>
          <a:p>
            <a:pPr marL="586740" indent="-574675">
              <a:lnSpc>
                <a:spcPct val="100000"/>
              </a:lnSpc>
              <a:spcBef>
                <a:spcPts val="335"/>
              </a:spcBef>
            </a:pPr>
            <a:r>
              <a:rPr sz="2800" dirty="0">
                <a:latin typeface="Tahoma"/>
                <a:cs typeface="Tahoma"/>
              </a:rPr>
              <a:t>La</a:t>
            </a:r>
            <a:r>
              <a:rPr sz="2800" spc="-7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bandiera</a:t>
            </a:r>
            <a:r>
              <a:rPr sz="2800" spc="-3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bianca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della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creatività</a:t>
            </a:r>
            <a:endParaRPr sz="2800">
              <a:latin typeface="Tahoma"/>
              <a:cs typeface="Tahoma"/>
            </a:endParaRPr>
          </a:p>
          <a:p>
            <a:pPr marL="873125" indent="-286385">
              <a:lnSpc>
                <a:spcPct val="100000"/>
              </a:lnSpc>
              <a:spcBef>
                <a:spcPts val="290"/>
              </a:spcBef>
              <a:buChar char="–"/>
              <a:tabLst>
                <a:tab pos="873125" algn="l"/>
              </a:tabLst>
            </a:pPr>
            <a:r>
              <a:rPr sz="2400" dirty="0">
                <a:latin typeface="Tahoma"/>
                <a:cs typeface="Tahoma"/>
              </a:rPr>
              <a:t>Con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licenza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di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spararle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grosse</a:t>
            </a:r>
            <a:endParaRPr sz="2400">
              <a:latin typeface="Tahoma"/>
              <a:cs typeface="Tahoma"/>
            </a:endParaRPr>
          </a:p>
          <a:p>
            <a:pPr marL="873125" indent="-286385">
              <a:lnSpc>
                <a:spcPct val="100000"/>
              </a:lnSpc>
              <a:spcBef>
                <a:spcPts val="290"/>
              </a:spcBef>
              <a:buChar char="–"/>
              <a:tabLst>
                <a:tab pos="873125" algn="l"/>
              </a:tabLst>
            </a:pPr>
            <a:r>
              <a:rPr sz="2400" dirty="0">
                <a:latin typeface="Tahoma"/>
                <a:cs typeface="Tahoma"/>
              </a:rPr>
              <a:t>PO: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se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pagassimo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i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nostri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clienti?</a:t>
            </a:r>
            <a:endParaRPr sz="2400">
              <a:latin typeface="Tahoma"/>
              <a:cs typeface="Tahoma"/>
            </a:endParaRPr>
          </a:p>
          <a:p>
            <a:pPr marL="873760" marR="212725" indent="-287020">
              <a:lnSpc>
                <a:spcPts val="2590"/>
              </a:lnSpc>
              <a:spcBef>
                <a:spcPts val="615"/>
              </a:spcBef>
              <a:buChar char="–"/>
              <a:tabLst>
                <a:tab pos="873760" algn="l"/>
              </a:tabLst>
            </a:pPr>
            <a:r>
              <a:rPr sz="2400" dirty="0">
                <a:latin typeface="Tahoma"/>
                <a:cs typeface="Tahoma"/>
              </a:rPr>
              <a:t>PO: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se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una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maniglia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fosse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di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formaggio emmenthal?</a:t>
            </a:r>
            <a:endParaRPr sz="2400">
              <a:latin typeface="Tahoma"/>
              <a:cs typeface="Tahoma"/>
            </a:endParaRPr>
          </a:p>
          <a:p>
            <a:pPr marL="1292225" marR="5080" lvl="1" indent="-228600">
              <a:lnSpc>
                <a:spcPts val="2160"/>
              </a:lnSpc>
              <a:spcBef>
                <a:spcPts val="480"/>
              </a:spcBef>
              <a:buChar char="•"/>
              <a:tabLst>
                <a:tab pos="1292225" algn="l"/>
              </a:tabLst>
            </a:pPr>
            <a:r>
              <a:rPr sz="2000" dirty="0">
                <a:latin typeface="Tahoma"/>
                <a:cs typeface="Tahoma"/>
              </a:rPr>
              <a:t>Sempre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col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cappello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verde,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sviluppare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queste provocazioni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38800" y="685800"/>
            <a:ext cx="2286000" cy="685800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</a:ln>
        </p:spPr>
        <p:txBody>
          <a:bodyPr vert="horz" wrap="square" lIns="0" tIns="119380" rIns="0" bIns="0" rtlCol="0">
            <a:spAutoFit/>
          </a:bodyPr>
          <a:lstStyle/>
          <a:p>
            <a:pPr marL="243204">
              <a:lnSpc>
                <a:spcPct val="100000"/>
              </a:lnSpc>
              <a:spcBef>
                <a:spcPts val="940"/>
              </a:spcBef>
            </a:pP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Va</a:t>
            </a:r>
            <a:r>
              <a:rPr sz="32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ahoma"/>
                <a:cs typeface="Tahoma"/>
              </a:rPr>
              <a:t>bene?</a:t>
            </a:r>
            <a:endParaRPr sz="32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467350" y="1352550"/>
            <a:ext cx="3238500" cy="2552700"/>
            <a:chOff x="5467350" y="1352550"/>
            <a:chExt cx="3238500" cy="2552700"/>
          </a:xfrm>
        </p:grpSpPr>
        <p:sp>
          <p:nvSpPr>
            <p:cNvPr id="9" name="object 9"/>
            <p:cNvSpPr/>
            <p:nvPr/>
          </p:nvSpPr>
          <p:spPr>
            <a:xfrm>
              <a:off x="6248400" y="2286000"/>
              <a:ext cx="914400" cy="762000"/>
            </a:xfrm>
            <a:custGeom>
              <a:avLst/>
              <a:gdLst/>
              <a:ahLst/>
              <a:cxnLst/>
              <a:rect l="l" t="t" r="r" b="b"/>
              <a:pathLst>
                <a:path w="914400" h="762000">
                  <a:moveTo>
                    <a:pt x="91440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914400" y="76200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48400" y="2286000"/>
              <a:ext cx="914400" cy="762000"/>
            </a:xfrm>
            <a:custGeom>
              <a:avLst/>
              <a:gdLst/>
              <a:ahLst/>
              <a:cxnLst/>
              <a:rect l="l" t="t" r="r" b="b"/>
              <a:pathLst>
                <a:path w="914400" h="762000">
                  <a:moveTo>
                    <a:pt x="0" y="0"/>
                  </a:moveTo>
                  <a:lnTo>
                    <a:pt x="914400" y="0"/>
                  </a:lnTo>
                  <a:lnTo>
                    <a:pt x="914400" y="7620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20000" y="2667000"/>
              <a:ext cx="1066800" cy="1219200"/>
            </a:xfrm>
            <a:custGeom>
              <a:avLst/>
              <a:gdLst/>
              <a:ahLst/>
              <a:cxnLst/>
              <a:rect l="l" t="t" r="r" b="b"/>
              <a:pathLst>
                <a:path w="1066800" h="1219200">
                  <a:moveTo>
                    <a:pt x="800100" y="0"/>
                  </a:moveTo>
                  <a:lnTo>
                    <a:pt x="738948" y="3219"/>
                  </a:lnTo>
                  <a:lnTo>
                    <a:pt x="682811" y="12391"/>
                  </a:lnTo>
                  <a:lnTo>
                    <a:pt x="633292" y="26784"/>
                  </a:lnTo>
                  <a:lnTo>
                    <a:pt x="591990" y="45664"/>
                  </a:lnTo>
                  <a:lnTo>
                    <a:pt x="560507" y="68302"/>
                  </a:lnTo>
                  <a:lnTo>
                    <a:pt x="526356" y="149875"/>
                  </a:lnTo>
                  <a:lnTo>
                    <a:pt x="506292" y="175537"/>
                  </a:lnTo>
                  <a:lnTo>
                    <a:pt x="474809" y="198175"/>
                  </a:lnTo>
                  <a:lnTo>
                    <a:pt x="433507" y="217055"/>
                  </a:lnTo>
                  <a:lnTo>
                    <a:pt x="383988" y="231448"/>
                  </a:lnTo>
                  <a:lnTo>
                    <a:pt x="327851" y="240620"/>
                  </a:lnTo>
                  <a:lnTo>
                    <a:pt x="266700" y="243840"/>
                  </a:lnTo>
                  <a:lnTo>
                    <a:pt x="205548" y="240620"/>
                  </a:lnTo>
                  <a:lnTo>
                    <a:pt x="149411" y="231448"/>
                  </a:lnTo>
                  <a:lnTo>
                    <a:pt x="99892" y="217055"/>
                  </a:lnTo>
                  <a:lnTo>
                    <a:pt x="58590" y="198175"/>
                  </a:lnTo>
                  <a:lnTo>
                    <a:pt x="27107" y="175537"/>
                  </a:lnTo>
                  <a:lnTo>
                    <a:pt x="0" y="121920"/>
                  </a:lnTo>
                  <a:lnTo>
                    <a:pt x="0" y="1097280"/>
                  </a:lnTo>
                  <a:lnTo>
                    <a:pt x="27107" y="1150897"/>
                  </a:lnTo>
                  <a:lnTo>
                    <a:pt x="58590" y="1173535"/>
                  </a:lnTo>
                  <a:lnTo>
                    <a:pt x="99892" y="1192415"/>
                  </a:lnTo>
                  <a:lnTo>
                    <a:pt x="149411" y="1206808"/>
                  </a:lnTo>
                  <a:lnTo>
                    <a:pt x="205548" y="1215980"/>
                  </a:lnTo>
                  <a:lnTo>
                    <a:pt x="266700" y="1219200"/>
                  </a:lnTo>
                  <a:lnTo>
                    <a:pt x="327851" y="1215980"/>
                  </a:lnTo>
                  <a:lnTo>
                    <a:pt x="383988" y="1206808"/>
                  </a:lnTo>
                  <a:lnTo>
                    <a:pt x="433507" y="1192415"/>
                  </a:lnTo>
                  <a:lnTo>
                    <a:pt x="474809" y="1173535"/>
                  </a:lnTo>
                  <a:lnTo>
                    <a:pt x="506292" y="1150897"/>
                  </a:lnTo>
                  <a:lnTo>
                    <a:pt x="540443" y="1069324"/>
                  </a:lnTo>
                  <a:lnTo>
                    <a:pt x="560507" y="1043662"/>
                  </a:lnTo>
                  <a:lnTo>
                    <a:pt x="591990" y="1021024"/>
                  </a:lnTo>
                  <a:lnTo>
                    <a:pt x="633292" y="1002144"/>
                  </a:lnTo>
                  <a:lnTo>
                    <a:pt x="682811" y="987751"/>
                  </a:lnTo>
                  <a:lnTo>
                    <a:pt x="738948" y="978579"/>
                  </a:lnTo>
                  <a:lnTo>
                    <a:pt x="800100" y="975360"/>
                  </a:lnTo>
                  <a:lnTo>
                    <a:pt x="861251" y="978579"/>
                  </a:lnTo>
                  <a:lnTo>
                    <a:pt x="917388" y="987751"/>
                  </a:lnTo>
                  <a:lnTo>
                    <a:pt x="966907" y="1002144"/>
                  </a:lnTo>
                  <a:lnTo>
                    <a:pt x="1008209" y="1021024"/>
                  </a:lnTo>
                  <a:lnTo>
                    <a:pt x="1039692" y="1043662"/>
                  </a:lnTo>
                  <a:lnTo>
                    <a:pt x="1066800" y="1097280"/>
                  </a:lnTo>
                  <a:lnTo>
                    <a:pt x="1066800" y="121920"/>
                  </a:lnTo>
                  <a:lnTo>
                    <a:pt x="1039692" y="68302"/>
                  </a:lnTo>
                  <a:lnTo>
                    <a:pt x="1008209" y="45664"/>
                  </a:lnTo>
                  <a:lnTo>
                    <a:pt x="966907" y="26784"/>
                  </a:lnTo>
                  <a:lnTo>
                    <a:pt x="917388" y="12391"/>
                  </a:lnTo>
                  <a:lnTo>
                    <a:pt x="861251" y="3219"/>
                  </a:lnTo>
                  <a:lnTo>
                    <a:pt x="800100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20000" y="2667000"/>
              <a:ext cx="1066800" cy="1219200"/>
            </a:xfrm>
            <a:custGeom>
              <a:avLst/>
              <a:gdLst/>
              <a:ahLst/>
              <a:cxnLst/>
              <a:rect l="l" t="t" r="r" b="b"/>
              <a:pathLst>
                <a:path w="1066800" h="1219200">
                  <a:moveTo>
                    <a:pt x="0" y="121920"/>
                  </a:moveTo>
                  <a:lnTo>
                    <a:pt x="27107" y="175537"/>
                  </a:lnTo>
                  <a:lnTo>
                    <a:pt x="58590" y="198175"/>
                  </a:lnTo>
                  <a:lnTo>
                    <a:pt x="99892" y="217055"/>
                  </a:lnTo>
                  <a:lnTo>
                    <a:pt x="149411" y="231448"/>
                  </a:lnTo>
                  <a:lnTo>
                    <a:pt x="205548" y="240620"/>
                  </a:lnTo>
                  <a:lnTo>
                    <a:pt x="266700" y="243840"/>
                  </a:lnTo>
                  <a:lnTo>
                    <a:pt x="327851" y="240620"/>
                  </a:lnTo>
                  <a:lnTo>
                    <a:pt x="383988" y="231448"/>
                  </a:lnTo>
                  <a:lnTo>
                    <a:pt x="433507" y="217055"/>
                  </a:lnTo>
                  <a:lnTo>
                    <a:pt x="474809" y="198175"/>
                  </a:lnTo>
                  <a:lnTo>
                    <a:pt x="506292" y="175537"/>
                  </a:lnTo>
                  <a:lnTo>
                    <a:pt x="533400" y="121920"/>
                  </a:lnTo>
                  <a:lnTo>
                    <a:pt x="540443" y="93964"/>
                  </a:lnTo>
                  <a:lnTo>
                    <a:pt x="560507" y="68302"/>
                  </a:lnTo>
                  <a:lnTo>
                    <a:pt x="591990" y="45664"/>
                  </a:lnTo>
                  <a:lnTo>
                    <a:pt x="633292" y="26784"/>
                  </a:lnTo>
                  <a:lnTo>
                    <a:pt x="682811" y="12391"/>
                  </a:lnTo>
                  <a:lnTo>
                    <a:pt x="738948" y="3219"/>
                  </a:lnTo>
                  <a:lnTo>
                    <a:pt x="800100" y="0"/>
                  </a:lnTo>
                  <a:lnTo>
                    <a:pt x="861251" y="3219"/>
                  </a:lnTo>
                  <a:lnTo>
                    <a:pt x="917388" y="12391"/>
                  </a:lnTo>
                  <a:lnTo>
                    <a:pt x="966907" y="26784"/>
                  </a:lnTo>
                  <a:lnTo>
                    <a:pt x="1008209" y="45664"/>
                  </a:lnTo>
                  <a:lnTo>
                    <a:pt x="1039692" y="68302"/>
                  </a:lnTo>
                  <a:lnTo>
                    <a:pt x="1066800" y="121920"/>
                  </a:lnTo>
                  <a:lnTo>
                    <a:pt x="1066800" y="1097280"/>
                  </a:lnTo>
                  <a:lnTo>
                    <a:pt x="1059756" y="1069324"/>
                  </a:lnTo>
                  <a:lnTo>
                    <a:pt x="1039692" y="1043662"/>
                  </a:lnTo>
                  <a:lnTo>
                    <a:pt x="1008209" y="1021024"/>
                  </a:lnTo>
                  <a:lnTo>
                    <a:pt x="966907" y="1002144"/>
                  </a:lnTo>
                  <a:lnTo>
                    <a:pt x="917388" y="987751"/>
                  </a:lnTo>
                  <a:lnTo>
                    <a:pt x="861251" y="978579"/>
                  </a:lnTo>
                  <a:lnTo>
                    <a:pt x="800100" y="975360"/>
                  </a:lnTo>
                  <a:lnTo>
                    <a:pt x="738948" y="978579"/>
                  </a:lnTo>
                  <a:lnTo>
                    <a:pt x="682811" y="987751"/>
                  </a:lnTo>
                  <a:lnTo>
                    <a:pt x="633292" y="1002144"/>
                  </a:lnTo>
                  <a:lnTo>
                    <a:pt x="591990" y="1021024"/>
                  </a:lnTo>
                  <a:lnTo>
                    <a:pt x="560507" y="1043662"/>
                  </a:lnTo>
                  <a:lnTo>
                    <a:pt x="533400" y="1097280"/>
                  </a:lnTo>
                  <a:lnTo>
                    <a:pt x="526356" y="1125235"/>
                  </a:lnTo>
                  <a:lnTo>
                    <a:pt x="506292" y="1150897"/>
                  </a:lnTo>
                  <a:lnTo>
                    <a:pt x="474809" y="1173535"/>
                  </a:lnTo>
                  <a:lnTo>
                    <a:pt x="433507" y="1192415"/>
                  </a:lnTo>
                  <a:lnTo>
                    <a:pt x="383988" y="1206808"/>
                  </a:lnTo>
                  <a:lnTo>
                    <a:pt x="327851" y="1215980"/>
                  </a:lnTo>
                  <a:lnTo>
                    <a:pt x="266700" y="1219200"/>
                  </a:lnTo>
                  <a:lnTo>
                    <a:pt x="205548" y="1215980"/>
                  </a:lnTo>
                  <a:lnTo>
                    <a:pt x="149411" y="1206808"/>
                  </a:lnTo>
                  <a:lnTo>
                    <a:pt x="99892" y="1192415"/>
                  </a:lnTo>
                  <a:lnTo>
                    <a:pt x="58590" y="1173535"/>
                  </a:lnTo>
                  <a:lnTo>
                    <a:pt x="27107" y="1150897"/>
                  </a:lnTo>
                  <a:lnTo>
                    <a:pt x="0" y="1097280"/>
                  </a:lnTo>
                  <a:lnTo>
                    <a:pt x="0" y="121920"/>
                  </a:lnTo>
                  <a:close/>
                </a:path>
              </a:pathLst>
            </a:custGeom>
            <a:ln w="381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86400" y="1371600"/>
              <a:ext cx="2667000" cy="1397000"/>
            </a:xfrm>
            <a:custGeom>
              <a:avLst/>
              <a:gdLst/>
              <a:ahLst/>
              <a:cxnLst/>
              <a:rect l="l" t="t" r="r" b="b"/>
              <a:pathLst>
                <a:path w="2667000" h="1397000">
                  <a:moveTo>
                    <a:pt x="1295400" y="0"/>
                  </a:moveTo>
                  <a:lnTo>
                    <a:pt x="1295400" y="457200"/>
                  </a:lnTo>
                  <a:lnTo>
                    <a:pt x="0" y="457200"/>
                  </a:lnTo>
                  <a:lnTo>
                    <a:pt x="0" y="914400"/>
                  </a:lnTo>
                </a:path>
                <a:path w="2667000" h="1397000">
                  <a:moveTo>
                    <a:pt x="1295400" y="0"/>
                  </a:moveTo>
                  <a:lnTo>
                    <a:pt x="1295400" y="457200"/>
                  </a:lnTo>
                  <a:lnTo>
                    <a:pt x="1219200" y="457200"/>
                  </a:lnTo>
                  <a:lnTo>
                    <a:pt x="1219200" y="914400"/>
                  </a:lnTo>
                </a:path>
                <a:path w="2667000" h="1397000">
                  <a:moveTo>
                    <a:pt x="1295400" y="0"/>
                  </a:moveTo>
                  <a:lnTo>
                    <a:pt x="1295400" y="647738"/>
                  </a:lnTo>
                  <a:lnTo>
                    <a:pt x="2667000" y="647738"/>
                  </a:lnTo>
                  <a:lnTo>
                    <a:pt x="2667000" y="1397000"/>
                  </a:lnTo>
                </a:path>
              </a:pathLst>
            </a:custGeom>
            <a:ln w="381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029200" y="2286000"/>
            <a:ext cx="914400" cy="7620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119380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940"/>
              </a:spcBef>
            </a:pPr>
            <a:r>
              <a:rPr sz="3200" b="1" spc="-25" dirty="0">
                <a:solidFill>
                  <a:srgbClr val="993300"/>
                </a:solidFill>
                <a:latin typeface="Tahoma"/>
                <a:cs typeface="Tahoma"/>
              </a:rPr>
              <a:t>SI’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53162" y="2392172"/>
            <a:ext cx="9048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2560">
              <a:lnSpc>
                <a:spcPct val="100000"/>
              </a:lnSpc>
              <a:spcBef>
                <a:spcPts val="105"/>
              </a:spcBef>
            </a:pPr>
            <a:r>
              <a:rPr sz="3200" b="1" spc="-25" dirty="0">
                <a:solidFill>
                  <a:srgbClr val="CCFFFF"/>
                </a:solidFill>
                <a:latin typeface="Tahoma"/>
                <a:cs typeface="Tahoma"/>
              </a:rPr>
              <a:t>NO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74940" y="3003295"/>
            <a:ext cx="7505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5" dirty="0">
                <a:solidFill>
                  <a:srgbClr val="FFFFFF"/>
                </a:solidFill>
                <a:latin typeface="Tahoma"/>
                <a:cs typeface="Tahoma"/>
              </a:rPr>
              <a:t>PO</a:t>
            </a:r>
            <a:endParaRPr sz="4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66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87426" y="205232"/>
            <a:ext cx="25679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0000"/>
                </a:solidFill>
                <a:latin typeface="Tahoma"/>
                <a:cs typeface="Tahoma"/>
              </a:rPr>
              <a:t>Alternative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4540" y="796477"/>
            <a:ext cx="4086860" cy="558609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82270" indent="-369570">
              <a:lnSpc>
                <a:spcPct val="100000"/>
              </a:lnSpc>
              <a:spcBef>
                <a:spcPts val="385"/>
              </a:spcBef>
              <a:buAutoNum type="alphaUcPeriod"/>
              <a:tabLst>
                <a:tab pos="382270" algn="l"/>
              </a:tabLst>
            </a:pPr>
            <a:r>
              <a:rPr sz="2400" dirty="0">
                <a:latin typeface="Tahoma"/>
                <a:cs typeface="Tahoma"/>
              </a:rPr>
              <a:t>Ridurre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il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prezzo</a:t>
            </a:r>
            <a:endParaRPr sz="2400">
              <a:latin typeface="Tahoma"/>
              <a:cs typeface="Tahoma"/>
            </a:endParaRPr>
          </a:p>
          <a:p>
            <a:pPr marL="873125" lvl="1" indent="-286385">
              <a:lnSpc>
                <a:spcPct val="100000"/>
              </a:lnSpc>
              <a:spcBef>
                <a:spcPts val="260"/>
              </a:spcBef>
              <a:buChar char="–"/>
              <a:tabLst>
                <a:tab pos="873125" algn="l"/>
              </a:tabLst>
            </a:pPr>
            <a:r>
              <a:rPr sz="2200" spc="-10" dirty="0">
                <a:latin typeface="Tahoma"/>
                <a:cs typeface="Tahoma"/>
              </a:rPr>
              <a:t>Subito</a:t>
            </a:r>
            <a:endParaRPr sz="2200">
              <a:latin typeface="Tahoma"/>
              <a:cs typeface="Tahoma"/>
            </a:endParaRPr>
          </a:p>
          <a:p>
            <a:pPr marL="873125" lvl="1" indent="-286385">
              <a:lnSpc>
                <a:spcPct val="100000"/>
              </a:lnSpc>
              <a:spcBef>
                <a:spcPts val="265"/>
              </a:spcBef>
              <a:buChar char="–"/>
              <a:tabLst>
                <a:tab pos="873125" algn="l"/>
              </a:tabLst>
            </a:pPr>
            <a:r>
              <a:rPr sz="2200" dirty="0">
                <a:latin typeface="Tahoma"/>
                <a:cs typeface="Tahoma"/>
              </a:rPr>
              <a:t>Fra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tre</a:t>
            </a:r>
            <a:r>
              <a:rPr sz="2200" spc="-20" dirty="0">
                <a:latin typeface="Tahoma"/>
                <a:cs typeface="Tahoma"/>
              </a:rPr>
              <a:t> mesi</a:t>
            </a:r>
            <a:endParaRPr sz="2200">
              <a:latin typeface="Tahoma"/>
              <a:cs typeface="Tahoma"/>
            </a:endParaRPr>
          </a:p>
          <a:p>
            <a:pPr marL="873125" marR="354330" lvl="1" indent="-287020">
              <a:lnSpc>
                <a:spcPts val="2380"/>
              </a:lnSpc>
              <a:spcBef>
                <a:spcPts val="560"/>
              </a:spcBef>
              <a:buChar char="–"/>
              <a:tabLst>
                <a:tab pos="873125" algn="l"/>
              </a:tabLst>
            </a:pPr>
            <a:r>
              <a:rPr sz="2200" dirty="0">
                <a:latin typeface="Tahoma"/>
                <a:cs typeface="Tahoma"/>
              </a:rPr>
              <a:t>Per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una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settimana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spc="-20" dirty="0">
                <a:latin typeface="Tahoma"/>
                <a:cs typeface="Tahoma"/>
              </a:rPr>
              <a:t>ogni </a:t>
            </a:r>
            <a:r>
              <a:rPr sz="2200" dirty="0">
                <a:latin typeface="Tahoma"/>
                <a:cs typeface="Tahoma"/>
              </a:rPr>
              <a:t>due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spc="-20" dirty="0">
                <a:latin typeface="Tahoma"/>
                <a:cs typeface="Tahoma"/>
              </a:rPr>
              <a:t>mesi</a:t>
            </a:r>
            <a:endParaRPr sz="2200">
              <a:latin typeface="Tahoma"/>
              <a:cs typeface="Tahoma"/>
            </a:endParaRPr>
          </a:p>
          <a:p>
            <a:pPr marL="873125" lvl="1" indent="-286385">
              <a:lnSpc>
                <a:spcPct val="100000"/>
              </a:lnSpc>
              <a:spcBef>
                <a:spcPts val="220"/>
              </a:spcBef>
              <a:buChar char="–"/>
              <a:tabLst>
                <a:tab pos="873125" algn="l"/>
              </a:tabLst>
            </a:pPr>
            <a:r>
              <a:rPr sz="2200" dirty="0">
                <a:latin typeface="Tahoma"/>
                <a:cs typeface="Tahoma"/>
              </a:rPr>
              <a:t>Solo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per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alcuni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prodotti</a:t>
            </a:r>
            <a:endParaRPr sz="2200">
              <a:latin typeface="Tahoma"/>
              <a:cs typeface="Tahoma"/>
            </a:endParaRPr>
          </a:p>
          <a:p>
            <a:pPr marL="873125" lvl="1" indent="-286385">
              <a:lnSpc>
                <a:spcPct val="100000"/>
              </a:lnSpc>
              <a:spcBef>
                <a:spcPts val="265"/>
              </a:spcBef>
              <a:buChar char="–"/>
              <a:tabLst>
                <a:tab pos="873125" algn="l"/>
              </a:tabLst>
            </a:pPr>
            <a:r>
              <a:rPr sz="2200" dirty="0">
                <a:latin typeface="Tahoma"/>
                <a:cs typeface="Tahoma"/>
              </a:rPr>
              <a:t>Cambiare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il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prodotto</a:t>
            </a:r>
            <a:endParaRPr sz="2200">
              <a:latin typeface="Tahoma"/>
              <a:cs typeface="Tahoma"/>
            </a:endParaRPr>
          </a:p>
          <a:p>
            <a:pPr marL="873125" lvl="1" indent="-286385">
              <a:lnSpc>
                <a:spcPct val="100000"/>
              </a:lnSpc>
              <a:spcBef>
                <a:spcPts val="265"/>
              </a:spcBef>
              <a:buChar char="–"/>
              <a:tabLst>
                <a:tab pos="873125" algn="l"/>
              </a:tabLst>
            </a:pPr>
            <a:r>
              <a:rPr sz="2200" dirty="0">
                <a:latin typeface="Tahoma"/>
                <a:cs typeface="Tahoma"/>
              </a:rPr>
              <a:t>Cambiare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la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pubblicità</a:t>
            </a:r>
            <a:endParaRPr sz="2200">
              <a:latin typeface="Tahoma"/>
              <a:cs typeface="Tahoma"/>
            </a:endParaRPr>
          </a:p>
          <a:p>
            <a:pPr marL="873125" lvl="1" indent="-286385">
              <a:lnSpc>
                <a:spcPct val="100000"/>
              </a:lnSpc>
              <a:spcBef>
                <a:spcPts val="260"/>
              </a:spcBef>
              <a:buChar char="–"/>
              <a:tabLst>
                <a:tab pos="873125" algn="l"/>
              </a:tabLst>
            </a:pPr>
            <a:r>
              <a:rPr sz="2200" spc="-20" dirty="0">
                <a:latin typeface="Tahoma"/>
                <a:cs typeface="Tahoma"/>
              </a:rPr>
              <a:t>????</a:t>
            </a:r>
            <a:endParaRPr sz="2200">
              <a:latin typeface="Tahoma"/>
              <a:cs typeface="Tahoma"/>
            </a:endParaRPr>
          </a:p>
          <a:p>
            <a:pPr marL="379095" indent="-366395">
              <a:lnSpc>
                <a:spcPct val="100000"/>
              </a:lnSpc>
              <a:spcBef>
                <a:spcPts val="300"/>
              </a:spcBef>
              <a:buAutoNum type="alphaUcPeriod"/>
              <a:tabLst>
                <a:tab pos="379095" algn="l"/>
              </a:tabLst>
            </a:pPr>
            <a:r>
              <a:rPr sz="2400" dirty="0">
                <a:latin typeface="Tahoma"/>
                <a:cs typeface="Tahoma"/>
              </a:rPr>
              <a:t>Aumentare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il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prezzo</a:t>
            </a:r>
            <a:endParaRPr sz="2400">
              <a:latin typeface="Tahoma"/>
              <a:cs typeface="Tahoma"/>
            </a:endParaRPr>
          </a:p>
          <a:p>
            <a:pPr marL="873125" lvl="1" indent="-286385">
              <a:lnSpc>
                <a:spcPct val="100000"/>
              </a:lnSpc>
              <a:spcBef>
                <a:spcPts val="260"/>
              </a:spcBef>
              <a:buChar char="–"/>
              <a:tabLst>
                <a:tab pos="873125" algn="l"/>
              </a:tabLst>
            </a:pPr>
            <a:r>
              <a:rPr sz="2200" dirty="0">
                <a:latin typeface="Tahoma"/>
                <a:cs typeface="Tahoma"/>
              </a:rPr>
              <a:t>Migliorare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il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prodotto</a:t>
            </a:r>
            <a:endParaRPr sz="2200">
              <a:latin typeface="Tahoma"/>
              <a:cs typeface="Tahoma"/>
            </a:endParaRPr>
          </a:p>
          <a:p>
            <a:pPr marL="873125" lvl="1" indent="-286385">
              <a:lnSpc>
                <a:spcPct val="100000"/>
              </a:lnSpc>
              <a:spcBef>
                <a:spcPts val="260"/>
              </a:spcBef>
              <a:buChar char="–"/>
              <a:tabLst>
                <a:tab pos="873125" algn="l"/>
              </a:tabLst>
            </a:pPr>
            <a:r>
              <a:rPr sz="2200" dirty="0">
                <a:latin typeface="Tahoma"/>
                <a:cs typeface="Tahoma"/>
              </a:rPr>
              <a:t>Pubblicità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più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spinta</a:t>
            </a:r>
            <a:endParaRPr sz="2200">
              <a:latin typeface="Tahoma"/>
              <a:cs typeface="Tahoma"/>
            </a:endParaRPr>
          </a:p>
          <a:p>
            <a:pPr marL="873125" lvl="1" indent="-286385">
              <a:lnSpc>
                <a:spcPct val="100000"/>
              </a:lnSpc>
              <a:spcBef>
                <a:spcPts val="265"/>
              </a:spcBef>
              <a:buChar char="–"/>
              <a:tabLst>
                <a:tab pos="873125" algn="l"/>
              </a:tabLst>
            </a:pPr>
            <a:r>
              <a:rPr sz="2200" dirty="0">
                <a:latin typeface="Tahoma"/>
                <a:cs typeface="Tahoma"/>
              </a:rPr>
              <a:t>Margini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più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alti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al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spc="-20" dirty="0">
                <a:latin typeface="Tahoma"/>
                <a:cs typeface="Tahoma"/>
              </a:rPr>
              <a:t>trade</a:t>
            </a:r>
            <a:endParaRPr sz="2200">
              <a:latin typeface="Tahoma"/>
              <a:cs typeface="Tahoma"/>
            </a:endParaRPr>
          </a:p>
          <a:p>
            <a:pPr marL="873125" lvl="1" indent="-286385">
              <a:lnSpc>
                <a:spcPct val="100000"/>
              </a:lnSpc>
              <a:spcBef>
                <a:spcPts val="265"/>
              </a:spcBef>
              <a:buChar char="–"/>
              <a:tabLst>
                <a:tab pos="873125" algn="l"/>
              </a:tabLst>
            </a:pPr>
            <a:r>
              <a:rPr sz="2200" dirty="0">
                <a:latin typeface="Tahoma"/>
                <a:cs typeface="Tahoma"/>
              </a:rPr>
              <a:t>Promettere</a:t>
            </a:r>
            <a:r>
              <a:rPr sz="2200" spc="-6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aumenti</a:t>
            </a:r>
            <a:r>
              <a:rPr sz="2200" spc="-7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futuri</a:t>
            </a:r>
            <a:endParaRPr sz="2200">
              <a:latin typeface="Tahoma"/>
              <a:cs typeface="Tahoma"/>
            </a:endParaRPr>
          </a:p>
          <a:p>
            <a:pPr marL="873125" lvl="1" indent="-286385">
              <a:lnSpc>
                <a:spcPct val="100000"/>
              </a:lnSpc>
              <a:spcBef>
                <a:spcPts val="490"/>
              </a:spcBef>
              <a:buChar char="–"/>
              <a:tabLst>
                <a:tab pos="873125" algn="l"/>
              </a:tabLst>
            </a:pPr>
            <a:r>
              <a:rPr sz="2200" spc="-20" dirty="0">
                <a:latin typeface="Tahoma"/>
                <a:cs typeface="Tahoma"/>
              </a:rPr>
              <a:t>????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07940" y="796477"/>
            <a:ext cx="3521075" cy="57683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400" dirty="0">
                <a:latin typeface="Tahoma"/>
                <a:cs typeface="Tahoma"/>
              </a:rPr>
              <a:t>C.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Non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variare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il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prezzo</a:t>
            </a:r>
            <a:endParaRPr sz="2400">
              <a:latin typeface="Tahoma"/>
              <a:cs typeface="Tahoma"/>
            </a:endParaRPr>
          </a:p>
          <a:p>
            <a:pPr marL="771525" indent="-301625">
              <a:lnSpc>
                <a:spcPct val="100000"/>
              </a:lnSpc>
              <a:spcBef>
                <a:spcPts val="260"/>
              </a:spcBef>
              <a:buChar char="–"/>
              <a:tabLst>
                <a:tab pos="771525" algn="l"/>
              </a:tabLst>
            </a:pPr>
            <a:r>
              <a:rPr sz="2200" dirty="0">
                <a:latin typeface="Tahoma"/>
                <a:cs typeface="Tahoma"/>
              </a:rPr>
              <a:t>Offrire</a:t>
            </a:r>
            <a:r>
              <a:rPr sz="2200" spc="-7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sconti</a:t>
            </a:r>
            <a:r>
              <a:rPr sz="2200" spc="-70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quantità</a:t>
            </a:r>
            <a:endParaRPr sz="2200">
              <a:latin typeface="Tahoma"/>
              <a:cs typeface="Tahoma"/>
            </a:endParaRPr>
          </a:p>
          <a:p>
            <a:pPr marL="771525" indent="-302260">
              <a:lnSpc>
                <a:spcPct val="100000"/>
              </a:lnSpc>
              <a:spcBef>
                <a:spcPts val="265"/>
              </a:spcBef>
              <a:buChar char="–"/>
              <a:tabLst>
                <a:tab pos="771525" algn="l"/>
              </a:tabLst>
            </a:pPr>
            <a:r>
              <a:rPr sz="2200" dirty="0">
                <a:latin typeface="Tahoma"/>
                <a:cs typeface="Tahoma"/>
              </a:rPr>
              <a:t>Dilazioni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pagamento</a:t>
            </a:r>
            <a:endParaRPr sz="2200">
              <a:latin typeface="Tahoma"/>
              <a:cs typeface="Tahoma"/>
            </a:endParaRPr>
          </a:p>
          <a:p>
            <a:pPr marL="771525" marR="1127125" indent="-302260">
              <a:lnSpc>
                <a:spcPts val="2380"/>
              </a:lnSpc>
              <a:spcBef>
                <a:spcPts val="560"/>
              </a:spcBef>
              <a:buChar char="–"/>
              <a:tabLst>
                <a:tab pos="771525" algn="l"/>
              </a:tabLst>
            </a:pPr>
            <a:r>
              <a:rPr sz="2200" dirty="0">
                <a:latin typeface="Tahoma"/>
                <a:cs typeface="Tahoma"/>
              </a:rPr>
              <a:t>Sconti</a:t>
            </a:r>
            <a:r>
              <a:rPr sz="2200" spc="-60" dirty="0">
                <a:latin typeface="Tahoma"/>
                <a:cs typeface="Tahoma"/>
              </a:rPr>
              <a:t> </a:t>
            </a:r>
            <a:r>
              <a:rPr sz="2200" spc="-25" dirty="0">
                <a:latin typeface="Tahoma"/>
                <a:cs typeface="Tahoma"/>
              </a:rPr>
              <a:t>per </a:t>
            </a:r>
            <a:r>
              <a:rPr sz="2200" spc="-10" dirty="0">
                <a:latin typeface="Tahoma"/>
                <a:cs typeface="Tahoma"/>
              </a:rPr>
              <a:t>fidelizzazione</a:t>
            </a:r>
            <a:endParaRPr sz="2200">
              <a:latin typeface="Tahoma"/>
              <a:cs typeface="Tahoma"/>
            </a:endParaRPr>
          </a:p>
          <a:p>
            <a:pPr marL="771525" indent="-302260">
              <a:lnSpc>
                <a:spcPct val="100000"/>
              </a:lnSpc>
              <a:spcBef>
                <a:spcPts val="220"/>
              </a:spcBef>
              <a:buChar char="–"/>
              <a:tabLst>
                <a:tab pos="771525" algn="l"/>
              </a:tabLst>
            </a:pPr>
            <a:r>
              <a:rPr sz="2200" spc="-20" dirty="0">
                <a:latin typeface="Tahoma"/>
                <a:cs typeface="Tahoma"/>
              </a:rPr>
              <a:t>????</a:t>
            </a:r>
            <a:endParaRPr sz="2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965"/>
              </a:spcBef>
              <a:buFont typeface="Tahoma"/>
              <a:buChar char="–"/>
            </a:pPr>
            <a:endParaRPr sz="2200">
              <a:latin typeface="Tahoma"/>
              <a:cs typeface="Tahoma"/>
            </a:endParaRPr>
          </a:p>
          <a:p>
            <a:pPr marL="12700" marR="92710">
              <a:lnSpc>
                <a:spcPts val="3030"/>
              </a:lnSpc>
            </a:pPr>
            <a:r>
              <a:rPr sz="2800" dirty="0">
                <a:latin typeface="Tahoma"/>
                <a:cs typeface="Tahoma"/>
              </a:rPr>
              <a:t>Non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fermarsi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al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spc="-20" dirty="0">
                <a:latin typeface="Tahoma"/>
                <a:cs typeface="Tahoma"/>
              </a:rPr>
              <a:t>primo </a:t>
            </a:r>
            <a:r>
              <a:rPr sz="2800" spc="-10" dirty="0">
                <a:latin typeface="Tahoma"/>
                <a:cs typeface="Tahoma"/>
              </a:rPr>
              <a:t>livello</a:t>
            </a:r>
            <a:endParaRPr sz="2800">
              <a:latin typeface="Tahoma"/>
              <a:cs typeface="Tahoma"/>
            </a:endParaRPr>
          </a:p>
          <a:p>
            <a:pPr marL="771525" marR="408305" indent="-302260">
              <a:lnSpc>
                <a:spcPts val="2590"/>
              </a:lnSpc>
              <a:spcBef>
                <a:spcPts val="570"/>
              </a:spcBef>
              <a:buChar char="–"/>
              <a:tabLst>
                <a:tab pos="771525" algn="l"/>
              </a:tabLst>
            </a:pPr>
            <a:r>
              <a:rPr sz="2400" dirty="0">
                <a:latin typeface="Tahoma"/>
                <a:cs typeface="Tahoma"/>
              </a:rPr>
              <a:t>In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che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senso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-20" dirty="0">
                <a:latin typeface="Tahoma"/>
                <a:cs typeface="Tahoma"/>
              </a:rPr>
              <a:t>fare </a:t>
            </a:r>
            <a:r>
              <a:rPr sz="2400" dirty="0">
                <a:latin typeface="Tahoma"/>
                <a:cs typeface="Tahoma"/>
              </a:rPr>
              <a:t>questa</a:t>
            </a:r>
            <a:r>
              <a:rPr sz="2400" spc="-65" dirty="0">
                <a:latin typeface="Tahoma"/>
                <a:cs typeface="Tahoma"/>
              </a:rPr>
              <a:t> </a:t>
            </a:r>
            <a:r>
              <a:rPr sz="2400" spc="-20" dirty="0">
                <a:latin typeface="Tahoma"/>
                <a:cs typeface="Tahoma"/>
              </a:rPr>
              <a:t>cosa?</a:t>
            </a:r>
            <a:endParaRPr sz="2400">
              <a:latin typeface="Tahoma"/>
              <a:cs typeface="Tahoma"/>
            </a:endParaRPr>
          </a:p>
          <a:p>
            <a:pPr marL="770890" indent="-301625">
              <a:lnSpc>
                <a:spcPct val="100000"/>
              </a:lnSpc>
              <a:spcBef>
                <a:spcPts val="250"/>
              </a:spcBef>
              <a:buChar char="–"/>
              <a:tabLst>
                <a:tab pos="770890" algn="l"/>
              </a:tabLst>
            </a:pPr>
            <a:r>
              <a:rPr sz="2400" dirty="0">
                <a:latin typeface="Tahoma"/>
                <a:cs typeface="Tahoma"/>
              </a:rPr>
              <a:t>Quando</a:t>
            </a:r>
            <a:r>
              <a:rPr sz="2400" spc="-7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farla?</a:t>
            </a:r>
            <a:endParaRPr sz="2400">
              <a:latin typeface="Tahoma"/>
              <a:cs typeface="Tahoma"/>
            </a:endParaRPr>
          </a:p>
          <a:p>
            <a:pPr marL="770890" indent="-301625">
              <a:lnSpc>
                <a:spcPct val="100000"/>
              </a:lnSpc>
              <a:spcBef>
                <a:spcPts val="290"/>
              </a:spcBef>
              <a:buChar char="–"/>
              <a:tabLst>
                <a:tab pos="770890" algn="l"/>
              </a:tabLst>
            </a:pPr>
            <a:r>
              <a:rPr sz="2400" dirty="0">
                <a:latin typeface="Tahoma"/>
                <a:cs typeface="Tahoma"/>
              </a:rPr>
              <a:t>Come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farla?</a:t>
            </a:r>
            <a:endParaRPr sz="2400">
              <a:latin typeface="Tahoma"/>
              <a:cs typeface="Tahoma"/>
            </a:endParaRPr>
          </a:p>
          <a:p>
            <a:pPr marL="770890" indent="-301625">
              <a:lnSpc>
                <a:spcPct val="100000"/>
              </a:lnSpc>
              <a:spcBef>
                <a:spcPts val="285"/>
              </a:spcBef>
              <a:buChar char="–"/>
              <a:tabLst>
                <a:tab pos="770890" algn="l"/>
              </a:tabLst>
            </a:pPr>
            <a:r>
              <a:rPr sz="2400" dirty="0">
                <a:latin typeface="Tahoma"/>
                <a:cs typeface="Tahoma"/>
              </a:rPr>
              <a:t>E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poi?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Che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succede?</a:t>
            </a:r>
            <a:endParaRPr sz="2400">
              <a:latin typeface="Tahoma"/>
              <a:cs typeface="Tahoma"/>
            </a:endParaRPr>
          </a:p>
          <a:p>
            <a:pPr marL="770890" indent="-301625">
              <a:lnSpc>
                <a:spcPct val="100000"/>
              </a:lnSpc>
              <a:spcBef>
                <a:spcPts val="290"/>
              </a:spcBef>
              <a:buChar char="–"/>
              <a:tabLst>
                <a:tab pos="770890" algn="l"/>
              </a:tabLst>
            </a:pPr>
            <a:r>
              <a:rPr sz="2400" dirty="0">
                <a:latin typeface="Tahoma"/>
                <a:cs typeface="Tahoma"/>
              </a:rPr>
              <a:t>Come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diventa?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66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59379" y="14732"/>
            <a:ext cx="28238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  <a:latin typeface="Tahoma"/>
                <a:cs typeface="Tahoma"/>
              </a:rPr>
              <a:t>Le</a:t>
            </a:r>
            <a:r>
              <a:rPr spc="-4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pc="-10" dirty="0">
                <a:solidFill>
                  <a:srgbClr val="000000"/>
                </a:solidFill>
                <a:latin typeface="Tahoma"/>
                <a:cs typeface="Tahoma"/>
              </a:rPr>
              <a:t>domande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9740" y="725942"/>
            <a:ext cx="7856220" cy="572389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2200" dirty="0">
                <a:latin typeface="Tahoma"/>
                <a:cs typeface="Tahoma"/>
              </a:rPr>
              <a:t>Perché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spc="-25" dirty="0">
                <a:latin typeface="Tahoma"/>
                <a:cs typeface="Tahoma"/>
              </a:rPr>
              <a:t>no?</a:t>
            </a:r>
            <a:endParaRPr sz="2200">
              <a:latin typeface="Tahoma"/>
              <a:cs typeface="Tahoma"/>
            </a:endParaRPr>
          </a:p>
          <a:p>
            <a:pPr marL="12700" marR="5080">
              <a:lnSpc>
                <a:spcPct val="110000"/>
              </a:lnSpc>
            </a:pPr>
            <a:r>
              <a:rPr sz="2200" dirty="0">
                <a:latin typeface="Tahoma"/>
                <a:cs typeface="Tahoma"/>
              </a:rPr>
              <a:t>Esistono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altre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alternative?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Si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potrebbe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fare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in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un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modo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diverso? </a:t>
            </a:r>
            <a:r>
              <a:rPr sz="2200" dirty="0">
                <a:latin typeface="Tahoma"/>
                <a:cs typeface="Tahoma"/>
              </a:rPr>
              <a:t>Ci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può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essere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un'altra</a:t>
            </a:r>
            <a:r>
              <a:rPr sz="2200" spc="-60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spiegazione?</a:t>
            </a:r>
            <a:endParaRPr sz="2200">
              <a:latin typeface="Tahoma"/>
              <a:cs typeface="Tahoma"/>
            </a:endParaRPr>
          </a:p>
          <a:p>
            <a:pPr marL="12700" marR="3215005">
              <a:lnSpc>
                <a:spcPct val="110000"/>
              </a:lnSpc>
            </a:pPr>
            <a:r>
              <a:rPr sz="2200" dirty="0">
                <a:latin typeface="Tahoma"/>
                <a:cs typeface="Tahoma"/>
              </a:rPr>
              <a:t>Possiamo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farlo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in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modo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più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semplice? </a:t>
            </a:r>
            <a:r>
              <a:rPr sz="2200" dirty="0">
                <a:latin typeface="Tahoma"/>
                <a:cs typeface="Tahoma"/>
              </a:rPr>
              <a:t>Può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costare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di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spc="-20" dirty="0">
                <a:latin typeface="Tahoma"/>
                <a:cs typeface="Tahoma"/>
              </a:rPr>
              <a:t>meno?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2200" dirty="0">
                <a:latin typeface="Tahoma"/>
                <a:cs typeface="Tahoma"/>
              </a:rPr>
              <a:t>Se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fosse</a:t>
            </a:r>
            <a:r>
              <a:rPr sz="2200" spc="-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più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piccolo?</a:t>
            </a:r>
            <a:endParaRPr sz="2200">
              <a:latin typeface="Tahoma"/>
              <a:cs typeface="Tahoma"/>
            </a:endParaRPr>
          </a:p>
          <a:p>
            <a:pPr marL="12700" marR="589915">
              <a:lnSpc>
                <a:spcPts val="2380"/>
              </a:lnSpc>
              <a:spcBef>
                <a:spcPts val="560"/>
              </a:spcBef>
              <a:tabLst>
                <a:tab pos="5375910" algn="l"/>
              </a:tabLst>
            </a:pPr>
            <a:r>
              <a:rPr sz="2200" dirty="0">
                <a:latin typeface="Tahoma"/>
                <a:cs typeface="Tahoma"/>
              </a:rPr>
              <a:t>Siamo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troppo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pessimisti.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Non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vi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sembrano</a:t>
            </a:r>
            <a:r>
              <a:rPr sz="2200" dirty="0">
                <a:latin typeface="Tahoma"/>
                <a:cs typeface="Tahoma"/>
              </a:rPr>
              <a:t>	osservazioni</a:t>
            </a:r>
            <a:r>
              <a:rPr sz="2200" spc="-80" dirty="0">
                <a:latin typeface="Tahoma"/>
                <a:cs typeface="Tahoma"/>
              </a:rPr>
              <a:t> </a:t>
            </a:r>
            <a:r>
              <a:rPr sz="2200" spc="-25" dirty="0">
                <a:latin typeface="Tahoma"/>
                <a:cs typeface="Tahoma"/>
              </a:rPr>
              <a:t>da </a:t>
            </a:r>
            <a:r>
              <a:rPr sz="2200" dirty="0">
                <a:latin typeface="Tahoma"/>
                <a:cs typeface="Tahoma"/>
              </a:rPr>
              <a:t>cappello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spc="-20" dirty="0">
                <a:latin typeface="Tahoma"/>
                <a:cs typeface="Tahoma"/>
              </a:rPr>
              <a:t>nero?</a:t>
            </a:r>
            <a:endParaRPr sz="2200">
              <a:latin typeface="Tahoma"/>
              <a:cs typeface="Tahoma"/>
            </a:endParaRPr>
          </a:p>
          <a:p>
            <a:pPr marL="12700" marR="426720">
              <a:lnSpc>
                <a:spcPct val="100000"/>
              </a:lnSpc>
              <a:spcBef>
                <a:spcPts val="220"/>
              </a:spcBef>
              <a:tabLst>
                <a:tab pos="3308985" algn="l"/>
                <a:tab pos="5043805" algn="l"/>
              </a:tabLst>
            </a:pPr>
            <a:r>
              <a:rPr sz="2200" dirty="0">
                <a:latin typeface="Tahoma"/>
                <a:cs typeface="Tahoma"/>
              </a:rPr>
              <a:t>Vorrei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che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prendeste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questa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idea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senza</a:t>
            </a:r>
            <a:r>
              <a:rPr sz="2200" dirty="0">
                <a:latin typeface="Tahoma"/>
                <a:cs typeface="Tahoma"/>
              </a:rPr>
              <a:t>	giudicarla,</a:t>
            </a:r>
            <a:r>
              <a:rPr sz="2200" spc="-65" dirty="0">
                <a:latin typeface="Tahoma"/>
                <a:cs typeface="Tahoma"/>
              </a:rPr>
              <a:t> </a:t>
            </a:r>
            <a:r>
              <a:rPr sz="2200" spc="-20" dirty="0">
                <a:latin typeface="Tahoma"/>
                <a:cs typeface="Tahoma"/>
              </a:rPr>
              <a:t>come </a:t>
            </a:r>
            <a:r>
              <a:rPr sz="2200" dirty="0">
                <a:latin typeface="Tahoma"/>
                <a:cs typeface="Tahoma"/>
              </a:rPr>
              <a:t>provocazione.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Se</a:t>
            </a:r>
            <a:r>
              <a:rPr sz="2200" spc="-7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fossimo</a:t>
            </a:r>
            <a:r>
              <a:rPr sz="2200" dirty="0">
                <a:latin typeface="Tahoma"/>
                <a:cs typeface="Tahoma"/>
              </a:rPr>
              <a:t>	tutti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poliziotti?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Se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fosse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un</a:t>
            </a:r>
            <a:r>
              <a:rPr sz="2200" spc="-60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gatto? </a:t>
            </a:r>
            <a:r>
              <a:rPr sz="2200" dirty="0">
                <a:latin typeface="Tahoma"/>
                <a:cs typeface="Tahoma"/>
              </a:rPr>
              <a:t>Cosa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c'è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di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interessante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in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questa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idea?</a:t>
            </a:r>
            <a:endParaRPr sz="2200">
              <a:latin typeface="Tahoma"/>
              <a:cs typeface="Tahoma"/>
            </a:endParaRPr>
          </a:p>
          <a:p>
            <a:pPr marL="12700" marR="5207000">
              <a:lnSpc>
                <a:spcPct val="110000"/>
              </a:lnSpc>
            </a:pPr>
            <a:r>
              <a:rPr sz="2200" dirty="0">
                <a:latin typeface="Tahoma"/>
                <a:cs typeface="Tahoma"/>
              </a:rPr>
              <a:t>Cosa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c'è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di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diverso? </a:t>
            </a:r>
            <a:r>
              <a:rPr sz="2200" dirty="0">
                <a:latin typeface="Tahoma"/>
                <a:cs typeface="Tahoma"/>
              </a:rPr>
              <a:t>Che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cosa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suggerisce?</a:t>
            </a:r>
            <a:endParaRPr sz="2200">
              <a:latin typeface="Tahoma"/>
              <a:cs typeface="Tahoma"/>
            </a:endParaRPr>
          </a:p>
          <a:p>
            <a:pPr marL="12700" marR="497205">
              <a:lnSpc>
                <a:spcPts val="2380"/>
              </a:lnSpc>
              <a:spcBef>
                <a:spcPts val="560"/>
              </a:spcBef>
            </a:pPr>
            <a:r>
              <a:rPr sz="2200" dirty="0">
                <a:latin typeface="Tahoma"/>
                <a:cs typeface="Tahoma"/>
              </a:rPr>
              <a:t>Questo</a:t>
            </a:r>
            <a:r>
              <a:rPr sz="2200" spc="-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a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che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cosa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mi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porta?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Dove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conduce?</a:t>
            </a:r>
            <a:r>
              <a:rPr sz="2200" spc="-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Ci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si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arriva</a:t>
            </a:r>
            <a:r>
              <a:rPr sz="2200" spc="-60" dirty="0">
                <a:latin typeface="Tahoma"/>
                <a:cs typeface="Tahoma"/>
              </a:rPr>
              <a:t> </a:t>
            </a:r>
            <a:r>
              <a:rPr sz="2200" spc="-25" dirty="0">
                <a:latin typeface="Tahoma"/>
                <a:cs typeface="Tahoma"/>
              </a:rPr>
              <a:t>per </a:t>
            </a:r>
            <a:r>
              <a:rPr sz="2200" dirty="0">
                <a:latin typeface="Tahoma"/>
                <a:cs typeface="Tahoma"/>
              </a:rPr>
              <a:t>un'altra</a:t>
            </a:r>
            <a:r>
              <a:rPr sz="2200" spc="-60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strada?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2200" dirty="0">
                <a:latin typeface="Tahoma"/>
                <a:cs typeface="Tahoma"/>
              </a:rPr>
              <a:t>E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dopo</a:t>
            </a:r>
            <a:r>
              <a:rPr sz="2200" spc="-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che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cosa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succede?</a:t>
            </a:r>
            <a:endParaRPr sz="2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66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29354" y="14732"/>
            <a:ext cx="16846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  <a:latin typeface="Tahoma"/>
                <a:cs typeface="Tahoma"/>
              </a:rPr>
              <a:t>Le</a:t>
            </a:r>
            <a:r>
              <a:rPr spc="-4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3500" spc="-20" dirty="0">
                <a:solidFill>
                  <a:srgbClr val="000000"/>
                </a:solidFill>
                <a:latin typeface="Tahoma"/>
                <a:cs typeface="Tahoma"/>
              </a:rPr>
              <a:t>frasi</a:t>
            </a:r>
            <a:endParaRPr sz="35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2116" y="990600"/>
            <a:ext cx="8279130" cy="5277086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91185">
              <a:lnSpc>
                <a:spcPts val="2380"/>
              </a:lnSpc>
              <a:spcBef>
                <a:spcPts val="390"/>
              </a:spcBef>
              <a:tabLst>
                <a:tab pos="5402580" algn="l"/>
              </a:tabLst>
            </a:pPr>
            <a:r>
              <a:rPr sz="2200" dirty="0">
                <a:latin typeface="Tahoma"/>
                <a:cs typeface="Tahoma"/>
              </a:rPr>
              <a:t>Ci</a:t>
            </a:r>
            <a:r>
              <a:rPr sz="2200" spc="-5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siamo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impantanati.</a:t>
            </a:r>
            <a:r>
              <a:rPr sz="2200" spc="-5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Proviamo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a</a:t>
            </a:r>
            <a:r>
              <a:rPr sz="2200" spc="-55" dirty="0">
                <a:latin typeface="Tahoma"/>
                <a:cs typeface="Tahoma"/>
              </a:rPr>
              <a:t> </a:t>
            </a:r>
            <a:r>
              <a:rPr sz="2200" spc="-10" dirty="0" err="1">
                <a:latin typeface="Tahoma"/>
                <a:cs typeface="Tahoma"/>
              </a:rPr>
              <a:t>rivedere</a:t>
            </a:r>
            <a:r>
              <a:rPr lang="it-IT" sz="220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la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cosa da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un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altro </a:t>
            </a:r>
            <a:r>
              <a:rPr sz="2200" dirty="0">
                <a:latin typeface="Tahoma"/>
                <a:cs typeface="Tahoma"/>
              </a:rPr>
              <a:t>punto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di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vista</a:t>
            </a:r>
            <a:endParaRPr sz="2200" dirty="0">
              <a:latin typeface="Tahoma"/>
              <a:cs typeface="Tahoma"/>
            </a:endParaRPr>
          </a:p>
          <a:p>
            <a:pPr marL="12700" marR="5080">
              <a:lnSpc>
                <a:spcPts val="2380"/>
              </a:lnSpc>
              <a:spcBef>
                <a:spcPts val="520"/>
              </a:spcBef>
              <a:tabLst>
                <a:tab pos="5397500" algn="l"/>
              </a:tabLst>
            </a:pPr>
            <a:r>
              <a:rPr sz="2200" dirty="0">
                <a:latin typeface="Tahoma"/>
                <a:cs typeface="Tahoma"/>
              </a:rPr>
              <a:t>Questo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è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il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modo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tradizionale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di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affrontare</a:t>
            </a:r>
            <a:r>
              <a:rPr sz="2200" dirty="0">
                <a:latin typeface="Tahoma"/>
                <a:cs typeface="Tahoma"/>
              </a:rPr>
              <a:t>	la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cosa.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Proviamo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in</a:t>
            </a:r>
            <a:r>
              <a:rPr sz="2200" spc="-25" dirty="0">
                <a:latin typeface="Tahoma"/>
                <a:cs typeface="Tahoma"/>
              </a:rPr>
              <a:t> un </a:t>
            </a:r>
            <a:r>
              <a:rPr sz="2200" dirty="0">
                <a:latin typeface="Tahoma"/>
                <a:cs typeface="Tahoma"/>
              </a:rPr>
              <a:t>modo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diverso</a:t>
            </a:r>
            <a:endParaRPr sz="2200" dirty="0">
              <a:latin typeface="Tahoma"/>
              <a:cs typeface="Tahoma"/>
            </a:endParaRPr>
          </a:p>
          <a:p>
            <a:pPr marL="12700" marR="2838450">
              <a:lnSpc>
                <a:spcPts val="2900"/>
              </a:lnSpc>
              <a:spcBef>
                <a:spcPts val="105"/>
              </a:spcBef>
            </a:pPr>
            <a:r>
              <a:rPr sz="2200" dirty="0">
                <a:latin typeface="Tahoma"/>
                <a:cs typeface="Tahoma"/>
              </a:rPr>
              <a:t>Non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è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logico, ma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ci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si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può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provare </a:t>
            </a:r>
            <a:r>
              <a:rPr sz="2200" dirty="0">
                <a:latin typeface="Tahoma"/>
                <a:cs typeface="Tahoma"/>
              </a:rPr>
              <a:t>Propongo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di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fare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cerniere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che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non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si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aprono </a:t>
            </a:r>
            <a:r>
              <a:rPr sz="2200" dirty="0">
                <a:latin typeface="Tahoma"/>
                <a:cs typeface="Tahoma"/>
              </a:rPr>
              <a:t>Facciamo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maniglie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per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i</a:t>
            </a:r>
            <a:r>
              <a:rPr sz="2200" spc="-5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piedi</a:t>
            </a:r>
            <a:endParaRPr sz="2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  <a:tabLst>
                <a:tab pos="4660900" algn="l"/>
              </a:tabLst>
            </a:pPr>
            <a:r>
              <a:rPr sz="2200" dirty="0" err="1">
                <a:latin typeface="Tahoma"/>
                <a:cs typeface="Tahoma"/>
              </a:rPr>
              <a:t>Questo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va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bene,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ma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cerchiamo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altre</a:t>
            </a:r>
            <a:r>
              <a:rPr sz="2200" dirty="0">
                <a:latin typeface="Tahoma"/>
                <a:cs typeface="Tahoma"/>
              </a:rPr>
              <a:t>	</a:t>
            </a:r>
            <a:r>
              <a:rPr sz="2200" spc="-10" dirty="0">
                <a:latin typeface="Tahoma"/>
                <a:cs typeface="Tahoma"/>
              </a:rPr>
              <a:t>risposte</a:t>
            </a:r>
            <a:endParaRPr sz="2200" dirty="0">
              <a:latin typeface="Tahoma"/>
              <a:cs typeface="Tahoma"/>
            </a:endParaRPr>
          </a:p>
          <a:p>
            <a:pPr marL="12700" marR="730885">
              <a:lnSpc>
                <a:spcPts val="2380"/>
              </a:lnSpc>
              <a:spcBef>
                <a:spcPts val="560"/>
              </a:spcBef>
            </a:pPr>
            <a:r>
              <a:rPr sz="2200" dirty="0">
                <a:latin typeface="Tahoma"/>
                <a:cs typeface="Tahoma"/>
              </a:rPr>
              <a:t>Col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cappello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nero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sei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bravissimo.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Però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sono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curioso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di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vedere </a:t>
            </a:r>
            <a:r>
              <a:rPr sz="2200" dirty="0">
                <a:latin typeface="Tahoma"/>
                <a:cs typeface="Tahoma"/>
              </a:rPr>
              <a:t>come te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la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cavi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con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il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cappello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verde</a:t>
            </a:r>
            <a:endParaRPr sz="2200" dirty="0">
              <a:latin typeface="Tahoma"/>
              <a:cs typeface="Tahoma"/>
            </a:endParaRPr>
          </a:p>
          <a:p>
            <a:pPr marL="12700" marR="162560">
              <a:lnSpc>
                <a:spcPct val="100000"/>
              </a:lnSpc>
              <a:spcBef>
                <a:spcPts val="225"/>
              </a:spcBef>
              <a:tabLst>
                <a:tab pos="4918710" algn="l"/>
              </a:tabLst>
            </a:pPr>
            <a:r>
              <a:rPr sz="2200" dirty="0">
                <a:latin typeface="Tahoma"/>
                <a:cs typeface="Tahoma"/>
              </a:rPr>
              <a:t>Facciamo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una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pausa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e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vediamo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se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non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c'è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qualche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altra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soluzione </a:t>
            </a:r>
            <a:r>
              <a:rPr sz="2200" dirty="0">
                <a:latin typeface="Tahoma"/>
                <a:cs typeface="Tahoma"/>
              </a:rPr>
              <a:t>Non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giudicare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se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questa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idea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è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buona.</a:t>
            </a:r>
            <a:r>
              <a:rPr sz="2200" dirty="0">
                <a:latin typeface="Tahoma"/>
                <a:cs typeface="Tahoma"/>
              </a:rPr>
              <a:t>	Pensa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solo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se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porta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spc="-25" dirty="0">
                <a:latin typeface="Tahoma"/>
                <a:cs typeface="Tahoma"/>
              </a:rPr>
              <a:t>da </a:t>
            </a:r>
            <a:r>
              <a:rPr sz="2200" dirty="0">
                <a:latin typeface="Tahoma"/>
                <a:cs typeface="Tahoma"/>
              </a:rPr>
              <a:t>qualche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altra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spc="-20" dirty="0">
                <a:latin typeface="Tahoma"/>
                <a:cs typeface="Tahoma"/>
              </a:rPr>
              <a:t>parte</a:t>
            </a:r>
            <a:endParaRPr sz="2200" dirty="0">
              <a:latin typeface="Tahoma"/>
              <a:cs typeface="Tahoma"/>
            </a:endParaRPr>
          </a:p>
          <a:p>
            <a:pPr marL="12700" marR="481965">
              <a:lnSpc>
                <a:spcPts val="2380"/>
              </a:lnSpc>
              <a:spcBef>
                <a:spcPts val="555"/>
              </a:spcBef>
            </a:pPr>
            <a:r>
              <a:rPr sz="2200" dirty="0">
                <a:latin typeface="Tahoma"/>
                <a:cs typeface="Tahoma"/>
              </a:rPr>
              <a:t>Per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ora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scateniamoci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così.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Poi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col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cappello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nero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vedremo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se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spc="-25" dirty="0">
                <a:latin typeface="Tahoma"/>
                <a:cs typeface="Tahoma"/>
              </a:rPr>
              <a:t>c’è </a:t>
            </a:r>
            <a:r>
              <a:rPr sz="2200" dirty="0">
                <a:latin typeface="Tahoma"/>
                <a:cs typeface="Tahoma"/>
              </a:rPr>
              <a:t>qualcosa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che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non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spc="-25" dirty="0">
                <a:latin typeface="Tahoma"/>
                <a:cs typeface="Tahoma"/>
              </a:rPr>
              <a:t>va.</a:t>
            </a:r>
            <a:endParaRPr sz="2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66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6447" y="151257"/>
            <a:ext cx="7070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  <a:latin typeface="Tahoma"/>
                <a:cs typeface="Tahoma"/>
              </a:rPr>
              <a:t>Cappello</a:t>
            </a:r>
            <a:r>
              <a:rPr spc="-6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00000"/>
                </a:solidFill>
                <a:latin typeface="Tahoma"/>
                <a:cs typeface="Tahoma"/>
              </a:rPr>
              <a:t>nero</a:t>
            </a:r>
            <a:r>
              <a:rPr spc="-5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spc="-4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00000"/>
                </a:solidFill>
                <a:latin typeface="Tahoma"/>
                <a:cs typeface="Tahoma"/>
              </a:rPr>
              <a:t>cappello</a:t>
            </a:r>
            <a:r>
              <a:rPr spc="-6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pc="-10" dirty="0">
                <a:solidFill>
                  <a:srgbClr val="000000"/>
                </a:solidFill>
                <a:latin typeface="Tahoma"/>
                <a:cs typeface="Tahoma"/>
              </a:rPr>
              <a:t>verde</a:t>
            </a:r>
          </a:p>
        </p:txBody>
      </p:sp>
      <p:sp>
        <p:nvSpPr>
          <p:cNvPr id="4" name="object 4"/>
          <p:cNvSpPr/>
          <p:nvPr/>
        </p:nvSpPr>
        <p:spPr>
          <a:xfrm>
            <a:off x="381000" y="898525"/>
            <a:ext cx="8458200" cy="5410200"/>
          </a:xfrm>
          <a:custGeom>
            <a:avLst/>
            <a:gdLst/>
            <a:ahLst/>
            <a:cxnLst/>
            <a:rect l="l" t="t" r="r" b="b"/>
            <a:pathLst>
              <a:path w="8458200" h="5410200">
                <a:moveTo>
                  <a:pt x="8458200" y="0"/>
                </a:moveTo>
                <a:lnTo>
                  <a:pt x="0" y="0"/>
                </a:lnTo>
                <a:lnTo>
                  <a:pt x="0" y="5410200"/>
                </a:lnTo>
                <a:lnTo>
                  <a:pt x="8458200" y="5410200"/>
                </a:lnTo>
                <a:lnTo>
                  <a:pt x="8458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9740" y="2119123"/>
            <a:ext cx="4173854" cy="1707514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600" dirty="0">
                <a:solidFill>
                  <a:srgbClr val="FFFFFF"/>
                </a:solidFill>
                <a:latin typeface="Tahoma"/>
                <a:cs typeface="Tahoma"/>
              </a:rPr>
              <a:t>Dice</a:t>
            </a:r>
            <a:r>
              <a:rPr sz="26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dirty="0">
                <a:solidFill>
                  <a:srgbClr val="FFFFFF"/>
                </a:solidFill>
                <a:latin typeface="Tahoma"/>
                <a:cs typeface="Tahoma"/>
              </a:rPr>
              <a:t>cose</a:t>
            </a:r>
            <a:r>
              <a:rPr sz="26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dirty="0">
                <a:solidFill>
                  <a:srgbClr val="FFFFFF"/>
                </a:solidFill>
                <a:latin typeface="Tahoma"/>
                <a:cs typeface="Tahoma"/>
              </a:rPr>
              <a:t>del</a:t>
            </a:r>
            <a:r>
              <a:rPr sz="26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Tahoma"/>
                <a:cs typeface="Tahoma"/>
              </a:rPr>
              <a:t>genere:</a:t>
            </a:r>
            <a:endParaRPr sz="2600">
              <a:latin typeface="Tahoma"/>
              <a:cs typeface="Tahoma"/>
            </a:endParaRPr>
          </a:p>
          <a:p>
            <a:pPr marL="873125" indent="-286385">
              <a:lnSpc>
                <a:spcPct val="100000"/>
              </a:lnSpc>
              <a:spcBef>
                <a:spcPts val="520"/>
              </a:spcBef>
              <a:buChar char="–"/>
              <a:tabLst>
                <a:tab pos="873125" algn="l"/>
              </a:tabLst>
            </a:pP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Sì,</a:t>
            </a:r>
            <a:r>
              <a:rPr sz="22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Tahoma"/>
                <a:cs typeface="Tahoma"/>
              </a:rPr>
              <a:t>ma...</a:t>
            </a:r>
            <a:endParaRPr sz="2200">
              <a:latin typeface="Tahoma"/>
              <a:cs typeface="Tahoma"/>
            </a:endParaRPr>
          </a:p>
          <a:p>
            <a:pPr marL="873125" indent="-286385">
              <a:lnSpc>
                <a:spcPct val="100000"/>
              </a:lnSpc>
              <a:spcBef>
                <a:spcPts val="525"/>
              </a:spcBef>
              <a:buChar char="–"/>
              <a:tabLst>
                <a:tab pos="873125" algn="l"/>
              </a:tabLst>
            </a:pP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Abbiamo</a:t>
            </a:r>
            <a:r>
              <a:rPr sz="22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fatto</a:t>
            </a:r>
            <a:r>
              <a:rPr sz="22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sempre</a:t>
            </a:r>
            <a:r>
              <a:rPr sz="22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Tahoma"/>
                <a:cs typeface="Tahoma"/>
              </a:rPr>
              <a:t>così</a:t>
            </a:r>
            <a:endParaRPr sz="2200">
              <a:latin typeface="Tahoma"/>
              <a:cs typeface="Tahoma"/>
            </a:endParaRPr>
          </a:p>
          <a:p>
            <a:pPr marL="873125" indent="-286385">
              <a:lnSpc>
                <a:spcPct val="100000"/>
              </a:lnSpc>
              <a:spcBef>
                <a:spcPts val="530"/>
              </a:spcBef>
              <a:buChar char="–"/>
              <a:tabLst>
                <a:tab pos="873125" algn="l"/>
              </a:tabLst>
            </a:pP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Non</a:t>
            </a:r>
            <a:r>
              <a:rPr sz="22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2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questo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Tahoma"/>
                <a:cs typeface="Tahoma"/>
              </a:rPr>
              <a:t>caso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3730" y="3800837"/>
            <a:ext cx="7332980" cy="244030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630"/>
              </a:spcBef>
              <a:buChar char="–"/>
              <a:tabLst>
                <a:tab pos="299085" algn="l"/>
              </a:tabLst>
            </a:pP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Non</a:t>
            </a:r>
            <a:r>
              <a:rPr sz="22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siamo</a:t>
            </a:r>
            <a:r>
              <a:rPr sz="22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pronti</a:t>
            </a:r>
            <a:endParaRPr sz="2200">
              <a:latin typeface="Tahoma"/>
              <a:cs typeface="Tahoma"/>
            </a:endParaRPr>
          </a:p>
          <a:p>
            <a:pPr marL="299085" indent="-286385">
              <a:lnSpc>
                <a:spcPct val="100000"/>
              </a:lnSpc>
              <a:spcBef>
                <a:spcPts val="525"/>
              </a:spcBef>
              <a:buChar char="–"/>
              <a:tabLst>
                <a:tab pos="299085" algn="l"/>
              </a:tabLst>
            </a:pP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Il</a:t>
            </a:r>
            <a:r>
              <a:rPr sz="22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mercato</a:t>
            </a:r>
            <a:r>
              <a:rPr sz="22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non</a:t>
            </a:r>
            <a:r>
              <a:rPr sz="22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c'è,</a:t>
            </a:r>
            <a:r>
              <a:rPr sz="22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non</a:t>
            </a:r>
            <a:r>
              <a:rPr sz="22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è</a:t>
            </a:r>
            <a:r>
              <a:rPr sz="22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pronto</a:t>
            </a:r>
            <a:endParaRPr sz="2200">
              <a:latin typeface="Tahoma"/>
              <a:cs typeface="Tahoma"/>
            </a:endParaRPr>
          </a:p>
          <a:p>
            <a:pPr marL="299085" indent="-286385">
              <a:lnSpc>
                <a:spcPct val="100000"/>
              </a:lnSpc>
              <a:spcBef>
                <a:spcPts val="530"/>
              </a:spcBef>
              <a:buChar char="–"/>
              <a:tabLst>
                <a:tab pos="299085" algn="l"/>
              </a:tabLst>
            </a:pP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Il</a:t>
            </a:r>
            <a:r>
              <a:rPr sz="22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problema</a:t>
            </a:r>
            <a:r>
              <a:rPr sz="22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è</a:t>
            </a:r>
            <a:r>
              <a:rPr sz="22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un</a:t>
            </a:r>
            <a:r>
              <a:rPr sz="22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Tahoma"/>
                <a:cs typeface="Tahoma"/>
              </a:rPr>
              <a:t>altro</a:t>
            </a:r>
            <a:endParaRPr sz="2200">
              <a:latin typeface="Tahoma"/>
              <a:cs typeface="Tahoma"/>
            </a:endParaRPr>
          </a:p>
          <a:p>
            <a:pPr marL="299085" indent="-286385">
              <a:lnSpc>
                <a:spcPct val="100000"/>
              </a:lnSpc>
              <a:spcBef>
                <a:spcPts val="530"/>
              </a:spcBef>
              <a:buChar char="–"/>
              <a:tabLst>
                <a:tab pos="299085" algn="l"/>
              </a:tabLst>
            </a:pP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Siamo</a:t>
            </a:r>
            <a:r>
              <a:rPr sz="22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fuori</a:t>
            </a:r>
            <a:r>
              <a:rPr sz="22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strada</a:t>
            </a:r>
            <a:endParaRPr sz="2200">
              <a:latin typeface="Tahoma"/>
              <a:cs typeface="Tahoma"/>
            </a:endParaRPr>
          </a:p>
          <a:p>
            <a:pPr marL="299085" indent="-286385">
              <a:lnSpc>
                <a:spcPct val="100000"/>
              </a:lnSpc>
              <a:spcBef>
                <a:spcPts val="530"/>
              </a:spcBef>
              <a:buChar char="–"/>
              <a:tabLst>
                <a:tab pos="299085" algn="l"/>
              </a:tabLst>
            </a:pP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Costa</a:t>
            </a:r>
            <a:r>
              <a:rPr sz="22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troppo</a:t>
            </a:r>
            <a:endParaRPr sz="2200">
              <a:latin typeface="Tahoma"/>
              <a:cs typeface="Tahoma"/>
            </a:endParaRPr>
          </a:p>
          <a:p>
            <a:pPr marL="298450" indent="-285750">
              <a:lnSpc>
                <a:spcPct val="100000"/>
              </a:lnSpc>
              <a:spcBef>
                <a:spcPts val="525"/>
              </a:spcBef>
              <a:buChar char="–"/>
              <a:tabLst>
                <a:tab pos="298450" algn="l"/>
                <a:tab pos="5672455" algn="l"/>
              </a:tabLst>
            </a:pP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Gli</a:t>
            </a:r>
            <a:r>
              <a:rPr sz="22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esperti dicono</a:t>
            </a:r>
            <a:r>
              <a:rPr sz="22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che...</a:t>
            </a:r>
            <a:r>
              <a:rPr sz="22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22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mia</a:t>
            </a:r>
            <a:r>
              <a:rPr sz="22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esperienza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	mi</a:t>
            </a:r>
            <a:r>
              <a:rPr sz="22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dice</a:t>
            </a:r>
            <a:r>
              <a:rPr sz="22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che...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59337" y="1844675"/>
            <a:ext cx="4191000" cy="1800225"/>
          </a:xfrm>
          <a:custGeom>
            <a:avLst/>
            <a:gdLst/>
            <a:ahLst/>
            <a:cxnLst/>
            <a:rect l="l" t="t" r="r" b="b"/>
            <a:pathLst>
              <a:path w="4191000" h="1800225">
                <a:moveTo>
                  <a:pt x="4191000" y="0"/>
                </a:moveTo>
                <a:lnTo>
                  <a:pt x="0" y="0"/>
                </a:lnTo>
                <a:lnTo>
                  <a:pt x="0" y="1800225"/>
                </a:lnTo>
                <a:lnTo>
                  <a:pt x="4191000" y="1800225"/>
                </a:lnTo>
                <a:lnTo>
                  <a:pt x="4191000" y="0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21640" y="930020"/>
            <a:ext cx="8317230" cy="121983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50800" marR="17780">
              <a:lnSpc>
                <a:spcPts val="3120"/>
              </a:lnSpc>
              <a:spcBef>
                <a:spcPts val="204"/>
              </a:spcBef>
              <a:tabLst>
                <a:tab pos="4528820" algn="l"/>
              </a:tabLst>
            </a:pPr>
            <a:r>
              <a:rPr sz="2600" dirty="0">
                <a:solidFill>
                  <a:srgbClr val="FFFFFF"/>
                </a:solidFill>
                <a:latin typeface="Tahoma"/>
                <a:cs typeface="Tahoma"/>
              </a:rPr>
              <a:t>Il</a:t>
            </a:r>
            <a:r>
              <a:rPr sz="26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dirty="0">
                <a:solidFill>
                  <a:srgbClr val="FFFFFF"/>
                </a:solidFill>
                <a:latin typeface="Tahoma"/>
                <a:cs typeface="Tahoma"/>
              </a:rPr>
              <a:t>cappello</a:t>
            </a:r>
            <a:r>
              <a:rPr sz="26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dirty="0">
                <a:solidFill>
                  <a:srgbClr val="FFFFFF"/>
                </a:solidFill>
                <a:latin typeface="Tahoma"/>
                <a:cs typeface="Tahoma"/>
              </a:rPr>
              <a:t>nero</a:t>
            </a:r>
            <a:r>
              <a:rPr sz="26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dirty="0">
                <a:solidFill>
                  <a:srgbClr val="FFFFFF"/>
                </a:solidFill>
                <a:latin typeface="Tahoma"/>
                <a:cs typeface="Tahoma"/>
              </a:rPr>
              <a:t>spesso</a:t>
            </a:r>
            <a:r>
              <a:rPr sz="26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dirty="0">
                <a:solidFill>
                  <a:srgbClr val="FFFFFF"/>
                </a:solidFill>
                <a:latin typeface="Tahoma"/>
                <a:cs typeface="Tahoma"/>
              </a:rPr>
              <a:t>è</a:t>
            </a:r>
            <a:r>
              <a:rPr sz="26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b="1" dirty="0">
                <a:solidFill>
                  <a:srgbClr val="FFFFFF"/>
                </a:solidFill>
                <a:latin typeface="Tahoma"/>
                <a:cs typeface="Tahoma"/>
              </a:rPr>
              <a:t>giudice</a:t>
            </a:r>
            <a:r>
              <a:rPr sz="26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b="1" dirty="0">
                <a:solidFill>
                  <a:srgbClr val="FFFFFF"/>
                </a:solidFill>
                <a:latin typeface="Tahoma"/>
                <a:cs typeface="Tahoma"/>
              </a:rPr>
              <a:t>distruttivo</a:t>
            </a:r>
            <a:r>
              <a:rPr sz="26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dirty="0">
                <a:solidFill>
                  <a:srgbClr val="FFFFFF"/>
                </a:solidFill>
                <a:latin typeface="Tahoma"/>
                <a:cs typeface="Tahoma"/>
              </a:rPr>
              <a:t>delle</a:t>
            </a:r>
            <a:r>
              <a:rPr sz="26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Tahoma"/>
                <a:cs typeface="Tahoma"/>
              </a:rPr>
              <a:t>idee </a:t>
            </a:r>
            <a:r>
              <a:rPr sz="2600" dirty="0">
                <a:solidFill>
                  <a:srgbClr val="FFFFFF"/>
                </a:solidFill>
                <a:latin typeface="Tahoma"/>
                <a:cs typeface="Tahoma"/>
              </a:rPr>
              <a:t>del</a:t>
            </a:r>
            <a:r>
              <a:rPr sz="26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dirty="0">
                <a:solidFill>
                  <a:srgbClr val="FFFFFF"/>
                </a:solidFill>
                <a:latin typeface="Tahoma"/>
                <a:cs typeface="Tahoma"/>
              </a:rPr>
              <a:t>cappello</a:t>
            </a:r>
            <a:r>
              <a:rPr sz="26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dirty="0">
                <a:solidFill>
                  <a:srgbClr val="FFFFFF"/>
                </a:solidFill>
                <a:latin typeface="Tahoma"/>
                <a:cs typeface="Tahoma"/>
              </a:rPr>
              <a:t>verde,</a:t>
            </a:r>
            <a:r>
              <a:rPr sz="26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dirty="0">
                <a:solidFill>
                  <a:srgbClr val="FFFFFF"/>
                </a:solidFill>
                <a:latin typeface="Tahoma"/>
                <a:cs typeface="Tahoma"/>
              </a:rPr>
              <a:t>è</a:t>
            </a:r>
            <a:r>
              <a:rPr sz="26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dirty="0">
                <a:solidFill>
                  <a:srgbClr val="FFFFFF"/>
                </a:solidFill>
                <a:latin typeface="Tahoma"/>
                <a:cs typeface="Tahoma"/>
              </a:rPr>
              <a:t>il</a:t>
            </a:r>
            <a:r>
              <a:rPr sz="26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b="1" dirty="0">
                <a:solidFill>
                  <a:srgbClr val="FFFFFF"/>
                </a:solidFill>
                <a:latin typeface="Tahoma"/>
                <a:cs typeface="Tahoma"/>
              </a:rPr>
              <a:t>censore</a:t>
            </a:r>
            <a:r>
              <a:rPr sz="260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26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dirty="0">
                <a:solidFill>
                  <a:srgbClr val="FFFFFF"/>
                </a:solidFill>
                <a:latin typeface="Tahoma"/>
                <a:cs typeface="Tahoma"/>
              </a:rPr>
              <a:t>il</a:t>
            </a:r>
            <a:r>
              <a:rPr sz="26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dirty="0">
                <a:solidFill>
                  <a:srgbClr val="FFFFFF"/>
                </a:solidFill>
                <a:latin typeface="Tahoma"/>
                <a:cs typeface="Tahoma"/>
              </a:rPr>
              <a:t>genitore</a:t>
            </a:r>
            <a:r>
              <a:rPr sz="26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dirty="0">
                <a:solidFill>
                  <a:srgbClr val="FFFFFF"/>
                </a:solidFill>
                <a:latin typeface="Tahoma"/>
                <a:cs typeface="Tahoma"/>
              </a:rPr>
              <a:t>severo</a:t>
            </a:r>
            <a:r>
              <a:rPr sz="2600" spc="-25" dirty="0">
                <a:solidFill>
                  <a:srgbClr val="FFFFFF"/>
                </a:solidFill>
                <a:latin typeface="Tahoma"/>
                <a:cs typeface="Tahoma"/>
              </a:rPr>
              <a:t> che </a:t>
            </a:r>
            <a:r>
              <a:rPr sz="2600" dirty="0">
                <a:solidFill>
                  <a:srgbClr val="FFFFFF"/>
                </a:solidFill>
                <a:latin typeface="Tahoma"/>
                <a:cs typeface="Tahoma"/>
              </a:rPr>
              <a:t>reprime</a:t>
            </a:r>
            <a:r>
              <a:rPr sz="26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dirty="0">
                <a:solidFill>
                  <a:srgbClr val="FFFFFF"/>
                </a:solidFill>
                <a:latin typeface="Tahoma"/>
                <a:cs typeface="Tahoma"/>
              </a:rPr>
              <a:t>il</a:t>
            </a:r>
            <a:r>
              <a:rPr sz="26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dirty="0">
                <a:solidFill>
                  <a:srgbClr val="FFFFFF"/>
                </a:solidFill>
                <a:latin typeface="Tahoma"/>
                <a:cs typeface="Tahoma"/>
              </a:rPr>
              <a:t>bambino</a:t>
            </a:r>
            <a:r>
              <a:rPr sz="26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Tahoma"/>
                <a:cs typeface="Tahoma"/>
              </a:rPr>
              <a:t>inventivo.</a:t>
            </a:r>
            <a:r>
              <a:rPr sz="26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4200" baseline="-27777" dirty="0">
                <a:solidFill>
                  <a:srgbClr val="FFFFCC"/>
                </a:solidFill>
                <a:latin typeface="Tahoma"/>
                <a:cs typeface="Tahoma"/>
              </a:rPr>
              <a:t>Durante</a:t>
            </a:r>
            <a:r>
              <a:rPr sz="4200" spc="-120" baseline="-27777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200" baseline="-27777" dirty="0">
                <a:solidFill>
                  <a:srgbClr val="FFFFCC"/>
                </a:solidFill>
                <a:latin typeface="Tahoma"/>
                <a:cs typeface="Tahoma"/>
              </a:rPr>
              <a:t>l’uso</a:t>
            </a:r>
            <a:r>
              <a:rPr sz="4200" spc="-150" baseline="-27777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200" spc="-37" baseline="-27777" dirty="0">
                <a:solidFill>
                  <a:srgbClr val="FFFFCC"/>
                </a:solidFill>
                <a:latin typeface="Tahoma"/>
                <a:cs typeface="Tahoma"/>
              </a:rPr>
              <a:t>del</a:t>
            </a:r>
            <a:endParaRPr sz="4200" baseline="-27777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38077" y="2302991"/>
            <a:ext cx="39700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CC"/>
                </a:solidFill>
                <a:latin typeface="Tahoma"/>
                <a:cs typeface="Tahoma"/>
              </a:rPr>
              <a:t>cappello</a:t>
            </a:r>
            <a:r>
              <a:rPr sz="2800" spc="-7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CC"/>
                </a:solidFill>
                <a:latin typeface="Tahoma"/>
                <a:cs typeface="Tahoma"/>
              </a:rPr>
              <a:t>verde</a:t>
            </a:r>
            <a:r>
              <a:rPr sz="2800" spc="-5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CC"/>
                </a:solidFill>
                <a:latin typeface="Tahoma"/>
                <a:cs typeface="Tahoma"/>
              </a:rPr>
              <a:t>il</a:t>
            </a:r>
            <a:r>
              <a:rPr sz="2800" spc="-6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CC"/>
                </a:solidFill>
                <a:latin typeface="Tahoma"/>
                <a:cs typeface="Tahoma"/>
              </a:rPr>
              <a:t>cappello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38077" y="2729812"/>
            <a:ext cx="359029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CC"/>
                </a:solidFill>
                <a:latin typeface="Tahoma"/>
                <a:cs typeface="Tahoma"/>
              </a:rPr>
              <a:t>nero</a:t>
            </a:r>
            <a:r>
              <a:rPr sz="2800" spc="-4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FFFFCC"/>
                </a:solidFill>
                <a:latin typeface="Tahoma"/>
                <a:cs typeface="Tahoma"/>
              </a:rPr>
              <a:t>non</a:t>
            </a:r>
            <a:r>
              <a:rPr sz="2800" b="1" spc="-4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FFFFCC"/>
                </a:solidFill>
                <a:latin typeface="Tahoma"/>
                <a:cs typeface="Tahoma"/>
              </a:rPr>
              <a:t>deve</a:t>
            </a:r>
            <a:r>
              <a:rPr sz="2800" b="1" spc="1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CC"/>
                </a:solidFill>
                <a:latin typeface="Tahoma"/>
                <a:cs typeface="Tahoma"/>
              </a:rPr>
              <a:t>essere usato!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1195" y="3791508"/>
            <a:ext cx="3260694" cy="2087491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24910" y="881888"/>
            <a:ext cx="26949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70100" algn="l"/>
              </a:tabLst>
            </a:pPr>
            <a:r>
              <a:rPr b="0" spc="-10" dirty="0">
                <a:solidFill>
                  <a:srgbClr val="CCCCFF"/>
                </a:solidFill>
                <a:latin typeface="Arial MT"/>
                <a:cs typeface="Arial MT"/>
              </a:rPr>
              <a:t>Cappello</a:t>
            </a:r>
            <a:r>
              <a:rPr b="0" dirty="0">
                <a:solidFill>
                  <a:srgbClr val="CCCCFF"/>
                </a:solidFill>
                <a:latin typeface="Arial MT"/>
                <a:cs typeface="Arial MT"/>
              </a:rPr>
              <a:t>	</a:t>
            </a:r>
            <a:r>
              <a:rPr b="0" spc="-25" dirty="0">
                <a:solidFill>
                  <a:srgbClr val="CCCCFF"/>
                </a:solidFill>
                <a:latin typeface="Arial MT"/>
                <a:cs typeface="Arial MT"/>
              </a:rPr>
              <a:t>blu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61962" y="419844"/>
            <a:ext cx="8275955" cy="5557520"/>
            <a:chOff x="461962" y="419844"/>
            <a:chExt cx="8275955" cy="55575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1962" y="1604962"/>
              <a:ext cx="8275636" cy="437197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086114" y="419844"/>
              <a:ext cx="2014220" cy="1290955"/>
            </a:xfrm>
            <a:custGeom>
              <a:avLst/>
              <a:gdLst/>
              <a:ahLst/>
              <a:cxnLst/>
              <a:rect l="l" t="t" r="r" b="b"/>
              <a:pathLst>
                <a:path w="2014220" h="1290955">
                  <a:moveTo>
                    <a:pt x="1814271" y="0"/>
                  </a:moveTo>
                  <a:lnTo>
                    <a:pt x="0" y="879309"/>
                  </a:lnTo>
                  <a:lnTo>
                    <a:pt x="199402" y="1290739"/>
                  </a:lnTo>
                  <a:lnTo>
                    <a:pt x="2013673" y="411429"/>
                  </a:lnTo>
                  <a:lnTo>
                    <a:pt x="1814271" y="0"/>
                  </a:lnTo>
                  <a:close/>
                </a:path>
              </a:pathLst>
            </a:custGeom>
            <a:solidFill>
              <a:srgbClr val="99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89856" y="665292"/>
              <a:ext cx="1595755" cy="908685"/>
            </a:xfrm>
            <a:custGeom>
              <a:avLst/>
              <a:gdLst/>
              <a:ahLst/>
              <a:cxnLst/>
              <a:rect l="l" t="t" r="r" b="b"/>
              <a:pathLst>
                <a:path w="1595754" h="908685">
                  <a:moveTo>
                    <a:pt x="32677" y="661035"/>
                  </a:moveTo>
                  <a:lnTo>
                    <a:pt x="0" y="677545"/>
                  </a:lnTo>
                  <a:lnTo>
                    <a:pt x="29413" y="908685"/>
                  </a:lnTo>
                  <a:lnTo>
                    <a:pt x="56197" y="895985"/>
                  </a:lnTo>
                  <a:lnTo>
                    <a:pt x="47282" y="832485"/>
                  </a:lnTo>
                  <a:lnTo>
                    <a:pt x="100622" y="805815"/>
                  </a:lnTo>
                  <a:lnTo>
                    <a:pt x="43675" y="805815"/>
                  </a:lnTo>
                  <a:lnTo>
                    <a:pt x="28778" y="696595"/>
                  </a:lnTo>
                  <a:lnTo>
                    <a:pt x="67439" y="696595"/>
                  </a:lnTo>
                  <a:lnTo>
                    <a:pt x="32677" y="661035"/>
                  </a:lnTo>
                  <a:close/>
                </a:path>
                <a:path w="1595754" h="908685">
                  <a:moveTo>
                    <a:pt x="163036" y="794385"/>
                  </a:moveTo>
                  <a:lnTo>
                    <a:pt x="123482" y="794385"/>
                  </a:lnTo>
                  <a:lnTo>
                    <a:pt x="168567" y="841375"/>
                  </a:lnTo>
                  <a:lnTo>
                    <a:pt x="196557" y="828675"/>
                  </a:lnTo>
                  <a:lnTo>
                    <a:pt x="163036" y="794385"/>
                  </a:lnTo>
                  <a:close/>
                </a:path>
                <a:path w="1595754" h="908685">
                  <a:moveTo>
                    <a:pt x="182721" y="691515"/>
                  </a:moveTo>
                  <a:lnTo>
                    <a:pt x="151396" y="691515"/>
                  </a:lnTo>
                  <a:lnTo>
                    <a:pt x="191566" y="774065"/>
                  </a:lnTo>
                  <a:lnTo>
                    <a:pt x="221043" y="805815"/>
                  </a:lnTo>
                  <a:lnTo>
                    <a:pt x="229851" y="807085"/>
                  </a:lnTo>
                  <a:lnTo>
                    <a:pt x="239091" y="807085"/>
                  </a:lnTo>
                  <a:lnTo>
                    <a:pt x="248763" y="805815"/>
                  </a:lnTo>
                  <a:lnTo>
                    <a:pt x="258864" y="802005"/>
                  </a:lnTo>
                  <a:lnTo>
                    <a:pt x="262966" y="799465"/>
                  </a:lnTo>
                  <a:lnTo>
                    <a:pt x="267271" y="796925"/>
                  </a:lnTo>
                  <a:lnTo>
                    <a:pt x="276263" y="790575"/>
                  </a:lnTo>
                  <a:lnTo>
                    <a:pt x="280555" y="788035"/>
                  </a:lnTo>
                  <a:lnTo>
                    <a:pt x="284645" y="784225"/>
                  </a:lnTo>
                  <a:lnTo>
                    <a:pt x="283425" y="781685"/>
                  </a:lnTo>
                  <a:lnTo>
                    <a:pt x="235229" y="781685"/>
                  </a:lnTo>
                  <a:lnTo>
                    <a:pt x="231635" y="780415"/>
                  </a:lnTo>
                  <a:lnTo>
                    <a:pt x="228612" y="777875"/>
                  </a:lnTo>
                  <a:lnTo>
                    <a:pt x="225094" y="775335"/>
                  </a:lnTo>
                  <a:lnTo>
                    <a:pt x="222199" y="771525"/>
                  </a:lnTo>
                  <a:lnTo>
                    <a:pt x="217690" y="763905"/>
                  </a:lnTo>
                  <a:lnTo>
                    <a:pt x="214718" y="757555"/>
                  </a:lnTo>
                  <a:lnTo>
                    <a:pt x="182721" y="691515"/>
                  </a:lnTo>
                  <a:close/>
                </a:path>
                <a:path w="1595754" h="908685">
                  <a:moveTo>
                    <a:pt x="67439" y="696595"/>
                  </a:moveTo>
                  <a:lnTo>
                    <a:pt x="28778" y="696595"/>
                  </a:lnTo>
                  <a:lnTo>
                    <a:pt x="105143" y="775335"/>
                  </a:lnTo>
                  <a:lnTo>
                    <a:pt x="43675" y="805815"/>
                  </a:lnTo>
                  <a:lnTo>
                    <a:pt x="100622" y="805815"/>
                  </a:lnTo>
                  <a:lnTo>
                    <a:pt x="123482" y="794385"/>
                  </a:lnTo>
                  <a:lnTo>
                    <a:pt x="163036" y="794385"/>
                  </a:lnTo>
                  <a:lnTo>
                    <a:pt x="67439" y="696595"/>
                  </a:lnTo>
                  <a:close/>
                </a:path>
                <a:path w="1595754" h="908685">
                  <a:moveTo>
                    <a:pt x="273672" y="761365"/>
                  </a:moveTo>
                  <a:lnTo>
                    <a:pt x="272199" y="762635"/>
                  </a:lnTo>
                  <a:lnTo>
                    <a:pt x="270890" y="763905"/>
                  </a:lnTo>
                  <a:lnTo>
                    <a:pt x="268604" y="766445"/>
                  </a:lnTo>
                  <a:lnTo>
                    <a:pt x="262102" y="771525"/>
                  </a:lnTo>
                  <a:lnTo>
                    <a:pt x="258419" y="774065"/>
                  </a:lnTo>
                  <a:lnTo>
                    <a:pt x="248513" y="779145"/>
                  </a:lnTo>
                  <a:lnTo>
                    <a:pt x="243535" y="780415"/>
                  </a:lnTo>
                  <a:lnTo>
                    <a:pt x="239382" y="780415"/>
                  </a:lnTo>
                  <a:lnTo>
                    <a:pt x="235229" y="781685"/>
                  </a:lnTo>
                  <a:lnTo>
                    <a:pt x="283425" y="781685"/>
                  </a:lnTo>
                  <a:lnTo>
                    <a:pt x="273672" y="761365"/>
                  </a:lnTo>
                  <a:close/>
                </a:path>
                <a:path w="1595754" h="908685">
                  <a:moveTo>
                    <a:pt x="271862" y="648335"/>
                  </a:moveTo>
                  <a:lnTo>
                    <a:pt x="240537" y="648335"/>
                  </a:lnTo>
                  <a:lnTo>
                    <a:pt x="280720" y="730885"/>
                  </a:lnTo>
                  <a:lnTo>
                    <a:pt x="310184" y="762635"/>
                  </a:lnTo>
                  <a:lnTo>
                    <a:pt x="318992" y="763905"/>
                  </a:lnTo>
                  <a:lnTo>
                    <a:pt x="328233" y="763905"/>
                  </a:lnTo>
                  <a:lnTo>
                    <a:pt x="337904" y="762635"/>
                  </a:lnTo>
                  <a:lnTo>
                    <a:pt x="348005" y="758825"/>
                  </a:lnTo>
                  <a:lnTo>
                    <a:pt x="352107" y="756285"/>
                  </a:lnTo>
                  <a:lnTo>
                    <a:pt x="356412" y="753745"/>
                  </a:lnTo>
                  <a:lnTo>
                    <a:pt x="365404" y="747395"/>
                  </a:lnTo>
                  <a:lnTo>
                    <a:pt x="369696" y="744855"/>
                  </a:lnTo>
                  <a:lnTo>
                    <a:pt x="373786" y="741045"/>
                  </a:lnTo>
                  <a:lnTo>
                    <a:pt x="372567" y="738505"/>
                  </a:lnTo>
                  <a:lnTo>
                    <a:pt x="324370" y="738505"/>
                  </a:lnTo>
                  <a:lnTo>
                    <a:pt x="320776" y="737235"/>
                  </a:lnTo>
                  <a:lnTo>
                    <a:pt x="317753" y="734695"/>
                  </a:lnTo>
                  <a:lnTo>
                    <a:pt x="314236" y="732155"/>
                  </a:lnTo>
                  <a:lnTo>
                    <a:pt x="311340" y="728345"/>
                  </a:lnTo>
                  <a:lnTo>
                    <a:pt x="306831" y="720725"/>
                  </a:lnTo>
                  <a:lnTo>
                    <a:pt x="303860" y="714375"/>
                  </a:lnTo>
                  <a:lnTo>
                    <a:pt x="271862" y="648335"/>
                  </a:lnTo>
                  <a:close/>
                </a:path>
                <a:path w="1595754" h="908685">
                  <a:moveTo>
                    <a:pt x="362813" y="718185"/>
                  </a:moveTo>
                  <a:lnTo>
                    <a:pt x="361340" y="719455"/>
                  </a:lnTo>
                  <a:lnTo>
                    <a:pt x="360032" y="720725"/>
                  </a:lnTo>
                  <a:lnTo>
                    <a:pt x="357746" y="723265"/>
                  </a:lnTo>
                  <a:lnTo>
                    <a:pt x="351243" y="728345"/>
                  </a:lnTo>
                  <a:lnTo>
                    <a:pt x="347560" y="730885"/>
                  </a:lnTo>
                  <a:lnTo>
                    <a:pt x="337654" y="735965"/>
                  </a:lnTo>
                  <a:lnTo>
                    <a:pt x="332676" y="737235"/>
                  </a:lnTo>
                  <a:lnTo>
                    <a:pt x="328523" y="737235"/>
                  </a:lnTo>
                  <a:lnTo>
                    <a:pt x="324370" y="738505"/>
                  </a:lnTo>
                  <a:lnTo>
                    <a:pt x="372567" y="738505"/>
                  </a:lnTo>
                  <a:lnTo>
                    <a:pt x="362813" y="718185"/>
                  </a:lnTo>
                  <a:close/>
                </a:path>
                <a:path w="1595754" h="908685">
                  <a:moveTo>
                    <a:pt x="412635" y="541655"/>
                  </a:moveTo>
                  <a:lnTo>
                    <a:pt x="363531" y="559435"/>
                  </a:lnTo>
                  <a:lnTo>
                    <a:pt x="337997" y="596265"/>
                  </a:lnTo>
                  <a:lnTo>
                    <a:pt x="335313" y="612775"/>
                  </a:lnTo>
                  <a:lnTo>
                    <a:pt x="335834" y="626745"/>
                  </a:lnTo>
                  <a:lnTo>
                    <a:pt x="347052" y="663575"/>
                  </a:lnTo>
                  <a:lnTo>
                    <a:pt x="380510" y="704215"/>
                  </a:lnTo>
                  <a:lnTo>
                    <a:pt x="409702" y="715645"/>
                  </a:lnTo>
                  <a:lnTo>
                    <a:pt x="425632" y="715645"/>
                  </a:lnTo>
                  <a:lnTo>
                    <a:pt x="442340" y="711835"/>
                  </a:lnTo>
                  <a:lnTo>
                    <a:pt x="459828" y="705485"/>
                  </a:lnTo>
                  <a:lnTo>
                    <a:pt x="465912" y="701675"/>
                  </a:lnTo>
                  <a:lnTo>
                    <a:pt x="470750" y="699135"/>
                  </a:lnTo>
                  <a:lnTo>
                    <a:pt x="478015" y="694055"/>
                  </a:lnTo>
                  <a:lnTo>
                    <a:pt x="481952" y="690245"/>
                  </a:lnTo>
                  <a:lnTo>
                    <a:pt x="426592" y="690245"/>
                  </a:lnTo>
                  <a:lnTo>
                    <a:pt x="416058" y="688975"/>
                  </a:lnTo>
                  <a:lnTo>
                    <a:pt x="380248" y="664845"/>
                  </a:lnTo>
                  <a:lnTo>
                    <a:pt x="373468" y="653415"/>
                  </a:lnTo>
                  <a:lnTo>
                    <a:pt x="412345" y="634365"/>
                  </a:lnTo>
                  <a:lnTo>
                    <a:pt x="364121" y="634365"/>
                  </a:lnTo>
                  <a:lnTo>
                    <a:pt x="361594" y="628015"/>
                  </a:lnTo>
                  <a:lnTo>
                    <a:pt x="360146" y="621665"/>
                  </a:lnTo>
                  <a:lnTo>
                    <a:pt x="359448" y="610235"/>
                  </a:lnTo>
                  <a:lnTo>
                    <a:pt x="360197" y="603885"/>
                  </a:lnTo>
                  <a:lnTo>
                    <a:pt x="362038" y="598805"/>
                  </a:lnTo>
                  <a:lnTo>
                    <a:pt x="364020" y="592455"/>
                  </a:lnTo>
                  <a:lnTo>
                    <a:pt x="399148" y="567055"/>
                  </a:lnTo>
                  <a:lnTo>
                    <a:pt x="456568" y="567055"/>
                  </a:lnTo>
                  <a:lnTo>
                    <a:pt x="451523" y="560705"/>
                  </a:lnTo>
                  <a:lnTo>
                    <a:pt x="446260" y="556895"/>
                  </a:lnTo>
                  <a:lnTo>
                    <a:pt x="440759" y="551815"/>
                  </a:lnTo>
                  <a:lnTo>
                    <a:pt x="435021" y="549275"/>
                  </a:lnTo>
                  <a:lnTo>
                    <a:pt x="429044" y="546735"/>
                  </a:lnTo>
                  <a:lnTo>
                    <a:pt x="420916" y="542925"/>
                  </a:lnTo>
                  <a:lnTo>
                    <a:pt x="412635" y="541655"/>
                  </a:lnTo>
                  <a:close/>
                </a:path>
                <a:path w="1595754" h="908685">
                  <a:moveTo>
                    <a:pt x="145605" y="615315"/>
                  </a:moveTo>
                  <a:lnTo>
                    <a:pt x="120434" y="626745"/>
                  </a:lnTo>
                  <a:lnTo>
                    <a:pt x="141262" y="669925"/>
                  </a:lnTo>
                  <a:lnTo>
                    <a:pt x="124256" y="678815"/>
                  </a:lnTo>
                  <a:lnTo>
                    <a:pt x="134391" y="699135"/>
                  </a:lnTo>
                  <a:lnTo>
                    <a:pt x="151396" y="691515"/>
                  </a:lnTo>
                  <a:lnTo>
                    <a:pt x="182721" y="691515"/>
                  </a:lnTo>
                  <a:lnTo>
                    <a:pt x="176568" y="678815"/>
                  </a:lnTo>
                  <a:lnTo>
                    <a:pt x="220184" y="658495"/>
                  </a:lnTo>
                  <a:lnTo>
                    <a:pt x="166446" y="658495"/>
                  </a:lnTo>
                  <a:lnTo>
                    <a:pt x="145605" y="615315"/>
                  </a:lnTo>
                  <a:close/>
                </a:path>
                <a:path w="1595754" h="908685">
                  <a:moveTo>
                    <a:pt x="491591" y="640715"/>
                  </a:moveTo>
                  <a:lnTo>
                    <a:pt x="490118" y="640715"/>
                  </a:lnTo>
                  <a:lnTo>
                    <a:pt x="488886" y="643255"/>
                  </a:lnTo>
                  <a:lnTo>
                    <a:pt x="487171" y="647065"/>
                  </a:lnTo>
                  <a:lnTo>
                    <a:pt x="482777" y="653415"/>
                  </a:lnTo>
                  <a:lnTo>
                    <a:pt x="454456" y="680085"/>
                  </a:lnTo>
                  <a:lnTo>
                    <a:pt x="426592" y="690245"/>
                  </a:lnTo>
                  <a:lnTo>
                    <a:pt x="481952" y="690245"/>
                  </a:lnTo>
                  <a:lnTo>
                    <a:pt x="486219" y="687705"/>
                  </a:lnTo>
                  <a:lnTo>
                    <a:pt x="489216" y="683895"/>
                  </a:lnTo>
                  <a:lnTo>
                    <a:pt x="492493" y="681355"/>
                  </a:lnTo>
                  <a:lnTo>
                    <a:pt x="504888" y="667385"/>
                  </a:lnTo>
                  <a:lnTo>
                    <a:pt x="491591" y="640715"/>
                  </a:lnTo>
                  <a:close/>
                </a:path>
                <a:path w="1595754" h="908685">
                  <a:moveTo>
                    <a:pt x="489864" y="501015"/>
                  </a:moveTo>
                  <a:lnTo>
                    <a:pt x="464692" y="513715"/>
                  </a:lnTo>
                  <a:lnTo>
                    <a:pt x="537184" y="663575"/>
                  </a:lnTo>
                  <a:lnTo>
                    <a:pt x="562368" y="650875"/>
                  </a:lnTo>
                  <a:lnTo>
                    <a:pt x="508241" y="539115"/>
                  </a:lnTo>
                  <a:lnTo>
                    <a:pt x="511165" y="532765"/>
                  </a:lnTo>
                  <a:lnTo>
                    <a:pt x="514334" y="527685"/>
                  </a:lnTo>
                  <a:lnTo>
                    <a:pt x="517746" y="521335"/>
                  </a:lnTo>
                  <a:lnTo>
                    <a:pt x="520485" y="517525"/>
                  </a:lnTo>
                  <a:lnTo>
                    <a:pt x="497916" y="517525"/>
                  </a:lnTo>
                  <a:lnTo>
                    <a:pt x="489864" y="501015"/>
                  </a:lnTo>
                  <a:close/>
                </a:path>
                <a:path w="1595754" h="908685">
                  <a:moveTo>
                    <a:pt x="212788" y="635635"/>
                  </a:moveTo>
                  <a:lnTo>
                    <a:pt x="166446" y="658495"/>
                  </a:lnTo>
                  <a:lnTo>
                    <a:pt x="220184" y="658495"/>
                  </a:lnTo>
                  <a:lnTo>
                    <a:pt x="222910" y="657225"/>
                  </a:lnTo>
                  <a:lnTo>
                    <a:pt x="212788" y="635635"/>
                  </a:lnTo>
                  <a:close/>
                </a:path>
                <a:path w="1595754" h="908685">
                  <a:moveTo>
                    <a:pt x="234759" y="572135"/>
                  </a:moveTo>
                  <a:lnTo>
                    <a:pt x="209575" y="583565"/>
                  </a:lnTo>
                  <a:lnTo>
                    <a:pt x="230416" y="626745"/>
                  </a:lnTo>
                  <a:lnTo>
                    <a:pt x="213398" y="635635"/>
                  </a:lnTo>
                  <a:lnTo>
                    <a:pt x="223532" y="655955"/>
                  </a:lnTo>
                  <a:lnTo>
                    <a:pt x="240537" y="648335"/>
                  </a:lnTo>
                  <a:lnTo>
                    <a:pt x="271862" y="648335"/>
                  </a:lnTo>
                  <a:lnTo>
                    <a:pt x="265709" y="635635"/>
                  </a:lnTo>
                  <a:lnTo>
                    <a:pt x="306902" y="615315"/>
                  </a:lnTo>
                  <a:lnTo>
                    <a:pt x="255587" y="615315"/>
                  </a:lnTo>
                  <a:lnTo>
                    <a:pt x="234759" y="572135"/>
                  </a:lnTo>
                  <a:close/>
                </a:path>
                <a:path w="1595754" h="908685">
                  <a:moveTo>
                    <a:pt x="456568" y="567055"/>
                  </a:moveTo>
                  <a:lnTo>
                    <a:pt x="415404" y="567055"/>
                  </a:lnTo>
                  <a:lnTo>
                    <a:pt x="424484" y="572135"/>
                  </a:lnTo>
                  <a:lnTo>
                    <a:pt x="428561" y="574675"/>
                  </a:lnTo>
                  <a:lnTo>
                    <a:pt x="436168" y="583565"/>
                  </a:lnTo>
                  <a:lnTo>
                    <a:pt x="439813" y="588645"/>
                  </a:lnTo>
                  <a:lnTo>
                    <a:pt x="443280" y="596265"/>
                  </a:lnTo>
                  <a:lnTo>
                    <a:pt x="364121" y="634365"/>
                  </a:lnTo>
                  <a:lnTo>
                    <a:pt x="412345" y="634365"/>
                  </a:lnTo>
                  <a:lnTo>
                    <a:pt x="477138" y="602615"/>
                  </a:lnTo>
                  <a:lnTo>
                    <a:pt x="470509" y="589915"/>
                  </a:lnTo>
                  <a:lnTo>
                    <a:pt x="466064" y="581025"/>
                  </a:lnTo>
                  <a:lnTo>
                    <a:pt x="461416" y="573405"/>
                  </a:lnTo>
                  <a:lnTo>
                    <a:pt x="456568" y="567055"/>
                  </a:lnTo>
                  <a:close/>
                </a:path>
                <a:path w="1595754" h="908685">
                  <a:moveTo>
                    <a:pt x="601357" y="497205"/>
                  </a:moveTo>
                  <a:lnTo>
                    <a:pt x="550087" y="497205"/>
                  </a:lnTo>
                  <a:lnTo>
                    <a:pt x="559193" y="498475"/>
                  </a:lnTo>
                  <a:lnTo>
                    <a:pt x="563397" y="499745"/>
                  </a:lnTo>
                  <a:lnTo>
                    <a:pt x="629602" y="617855"/>
                  </a:lnTo>
                  <a:lnTo>
                    <a:pt x="654773" y="606425"/>
                  </a:lnTo>
                  <a:lnTo>
                    <a:pt x="607720" y="508635"/>
                  </a:lnTo>
                  <a:lnTo>
                    <a:pt x="601357" y="497205"/>
                  </a:lnTo>
                  <a:close/>
                </a:path>
                <a:path w="1595754" h="908685">
                  <a:moveTo>
                    <a:pt x="301929" y="592455"/>
                  </a:moveTo>
                  <a:lnTo>
                    <a:pt x="255587" y="615315"/>
                  </a:lnTo>
                  <a:lnTo>
                    <a:pt x="306902" y="615315"/>
                  </a:lnTo>
                  <a:lnTo>
                    <a:pt x="312051" y="612775"/>
                  </a:lnTo>
                  <a:lnTo>
                    <a:pt x="301929" y="592455"/>
                  </a:lnTo>
                  <a:close/>
                </a:path>
                <a:path w="1595754" h="908685">
                  <a:moveTo>
                    <a:pt x="720845" y="427355"/>
                  </a:moveTo>
                  <a:lnTo>
                    <a:pt x="694905" y="427355"/>
                  </a:lnTo>
                  <a:lnTo>
                    <a:pt x="670115" y="575945"/>
                  </a:lnTo>
                  <a:lnTo>
                    <a:pt x="679132" y="594995"/>
                  </a:lnTo>
                  <a:lnTo>
                    <a:pt x="752436" y="559435"/>
                  </a:lnTo>
                  <a:lnTo>
                    <a:pt x="698817" y="559435"/>
                  </a:lnTo>
                  <a:lnTo>
                    <a:pt x="720845" y="427355"/>
                  </a:lnTo>
                  <a:close/>
                </a:path>
                <a:path w="1595754" h="908685">
                  <a:moveTo>
                    <a:pt x="778903" y="520065"/>
                  </a:moveTo>
                  <a:lnTo>
                    <a:pt x="698817" y="559435"/>
                  </a:lnTo>
                  <a:lnTo>
                    <a:pt x="752436" y="559435"/>
                  </a:lnTo>
                  <a:lnTo>
                    <a:pt x="789089" y="541655"/>
                  </a:lnTo>
                  <a:lnTo>
                    <a:pt x="778903" y="520065"/>
                  </a:lnTo>
                  <a:close/>
                </a:path>
                <a:path w="1595754" h="908685">
                  <a:moveTo>
                    <a:pt x="766051" y="367665"/>
                  </a:moveTo>
                  <a:lnTo>
                    <a:pt x="740879" y="380365"/>
                  </a:lnTo>
                  <a:lnTo>
                    <a:pt x="813384" y="528955"/>
                  </a:lnTo>
                  <a:lnTo>
                    <a:pt x="838555" y="517525"/>
                  </a:lnTo>
                  <a:lnTo>
                    <a:pt x="766051" y="367665"/>
                  </a:lnTo>
                  <a:close/>
                </a:path>
                <a:path w="1595754" h="908685">
                  <a:moveTo>
                    <a:pt x="554704" y="469265"/>
                  </a:moveTo>
                  <a:lnTo>
                    <a:pt x="544145" y="470535"/>
                  </a:lnTo>
                  <a:lnTo>
                    <a:pt x="533260" y="475615"/>
                  </a:lnTo>
                  <a:lnTo>
                    <a:pt x="527402" y="478155"/>
                  </a:lnTo>
                  <a:lnTo>
                    <a:pt x="501231" y="511175"/>
                  </a:lnTo>
                  <a:lnTo>
                    <a:pt x="497916" y="517525"/>
                  </a:lnTo>
                  <a:lnTo>
                    <a:pt x="520485" y="517525"/>
                  </a:lnTo>
                  <a:lnTo>
                    <a:pt x="521398" y="516255"/>
                  </a:lnTo>
                  <a:lnTo>
                    <a:pt x="526427" y="509905"/>
                  </a:lnTo>
                  <a:lnTo>
                    <a:pt x="532066" y="504825"/>
                  </a:lnTo>
                  <a:lnTo>
                    <a:pt x="544652" y="499745"/>
                  </a:lnTo>
                  <a:lnTo>
                    <a:pt x="550087" y="497205"/>
                  </a:lnTo>
                  <a:lnTo>
                    <a:pt x="601357" y="497205"/>
                  </a:lnTo>
                  <a:lnTo>
                    <a:pt x="600650" y="495935"/>
                  </a:lnTo>
                  <a:lnTo>
                    <a:pt x="592815" y="485775"/>
                  </a:lnTo>
                  <a:lnTo>
                    <a:pt x="584215" y="478155"/>
                  </a:lnTo>
                  <a:lnTo>
                    <a:pt x="574852" y="473075"/>
                  </a:lnTo>
                  <a:lnTo>
                    <a:pt x="564939" y="470535"/>
                  </a:lnTo>
                  <a:lnTo>
                    <a:pt x="554704" y="469265"/>
                  </a:lnTo>
                  <a:close/>
                </a:path>
                <a:path w="1595754" h="908685">
                  <a:moveTo>
                    <a:pt x="902060" y="310515"/>
                  </a:moveTo>
                  <a:lnTo>
                    <a:pt x="887560" y="310515"/>
                  </a:lnTo>
                  <a:lnTo>
                    <a:pt x="872804" y="311785"/>
                  </a:lnTo>
                  <a:lnTo>
                    <a:pt x="833107" y="335915"/>
                  </a:lnTo>
                  <a:lnTo>
                    <a:pt x="816793" y="377825"/>
                  </a:lnTo>
                  <a:lnTo>
                    <a:pt x="817405" y="390525"/>
                  </a:lnTo>
                  <a:lnTo>
                    <a:pt x="817466" y="391795"/>
                  </a:lnTo>
                  <a:lnTo>
                    <a:pt x="829132" y="429895"/>
                  </a:lnTo>
                  <a:lnTo>
                    <a:pt x="861525" y="470535"/>
                  </a:lnTo>
                  <a:lnTo>
                    <a:pt x="903882" y="484505"/>
                  </a:lnTo>
                  <a:lnTo>
                    <a:pt x="918914" y="481965"/>
                  </a:lnTo>
                  <a:lnTo>
                    <a:pt x="934326" y="475615"/>
                  </a:lnTo>
                  <a:lnTo>
                    <a:pt x="948085" y="467995"/>
                  </a:lnTo>
                  <a:lnTo>
                    <a:pt x="957715" y="459105"/>
                  </a:lnTo>
                  <a:lnTo>
                    <a:pt x="904627" y="459105"/>
                  </a:lnTo>
                  <a:lnTo>
                    <a:pt x="895407" y="457835"/>
                  </a:lnTo>
                  <a:lnTo>
                    <a:pt x="862181" y="429895"/>
                  </a:lnTo>
                  <a:lnTo>
                    <a:pt x="845496" y="390525"/>
                  </a:lnTo>
                  <a:lnTo>
                    <a:pt x="844043" y="379095"/>
                  </a:lnTo>
                  <a:lnTo>
                    <a:pt x="844731" y="370205"/>
                  </a:lnTo>
                  <a:lnTo>
                    <a:pt x="844829" y="368935"/>
                  </a:lnTo>
                  <a:lnTo>
                    <a:pt x="877958" y="335915"/>
                  </a:lnTo>
                  <a:lnTo>
                    <a:pt x="887336" y="334645"/>
                  </a:lnTo>
                  <a:lnTo>
                    <a:pt x="943050" y="334645"/>
                  </a:lnTo>
                  <a:lnTo>
                    <a:pt x="942051" y="333375"/>
                  </a:lnTo>
                  <a:lnTo>
                    <a:pt x="929804" y="323215"/>
                  </a:lnTo>
                  <a:lnTo>
                    <a:pt x="916304" y="315595"/>
                  </a:lnTo>
                  <a:lnTo>
                    <a:pt x="902060" y="310515"/>
                  </a:lnTo>
                  <a:close/>
                </a:path>
                <a:path w="1595754" h="908685">
                  <a:moveTo>
                    <a:pt x="715111" y="391795"/>
                  </a:moveTo>
                  <a:lnTo>
                    <a:pt x="609853" y="443865"/>
                  </a:lnTo>
                  <a:lnTo>
                    <a:pt x="619912" y="464185"/>
                  </a:lnTo>
                  <a:lnTo>
                    <a:pt x="694905" y="427355"/>
                  </a:lnTo>
                  <a:lnTo>
                    <a:pt x="720845" y="427355"/>
                  </a:lnTo>
                  <a:lnTo>
                    <a:pt x="723811" y="409575"/>
                  </a:lnTo>
                  <a:lnTo>
                    <a:pt x="715111" y="391795"/>
                  </a:lnTo>
                  <a:close/>
                </a:path>
                <a:path w="1595754" h="908685">
                  <a:moveTo>
                    <a:pt x="943050" y="334645"/>
                  </a:moveTo>
                  <a:lnTo>
                    <a:pt x="887336" y="334645"/>
                  </a:lnTo>
                  <a:lnTo>
                    <a:pt x="896447" y="335915"/>
                  </a:lnTo>
                  <a:lnTo>
                    <a:pt x="905294" y="339725"/>
                  </a:lnTo>
                  <a:lnTo>
                    <a:pt x="936802" y="377825"/>
                  </a:lnTo>
                  <a:lnTo>
                    <a:pt x="947729" y="414655"/>
                  </a:lnTo>
                  <a:lnTo>
                    <a:pt x="946962" y="424815"/>
                  </a:lnTo>
                  <a:lnTo>
                    <a:pt x="914095" y="457835"/>
                  </a:lnTo>
                  <a:lnTo>
                    <a:pt x="904627" y="459105"/>
                  </a:lnTo>
                  <a:lnTo>
                    <a:pt x="957715" y="459105"/>
                  </a:lnTo>
                  <a:lnTo>
                    <a:pt x="959091" y="457835"/>
                  </a:lnTo>
                  <a:lnTo>
                    <a:pt x="967344" y="445135"/>
                  </a:lnTo>
                  <a:lnTo>
                    <a:pt x="972845" y="432435"/>
                  </a:lnTo>
                  <a:lnTo>
                    <a:pt x="975309" y="417195"/>
                  </a:lnTo>
                  <a:lnTo>
                    <a:pt x="974455" y="400685"/>
                  </a:lnTo>
                  <a:lnTo>
                    <a:pt x="970280" y="382905"/>
                  </a:lnTo>
                  <a:lnTo>
                    <a:pt x="962786" y="365125"/>
                  </a:lnTo>
                  <a:lnTo>
                    <a:pt x="953045" y="347345"/>
                  </a:lnTo>
                  <a:lnTo>
                    <a:pt x="943050" y="334645"/>
                  </a:lnTo>
                  <a:close/>
                </a:path>
                <a:path w="1595754" h="908685">
                  <a:moveTo>
                    <a:pt x="978090" y="264795"/>
                  </a:moveTo>
                  <a:lnTo>
                    <a:pt x="952906" y="277495"/>
                  </a:lnTo>
                  <a:lnTo>
                    <a:pt x="1025410" y="426085"/>
                  </a:lnTo>
                  <a:lnTo>
                    <a:pt x="1050594" y="414655"/>
                  </a:lnTo>
                  <a:lnTo>
                    <a:pt x="996454" y="302895"/>
                  </a:lnTo>
                  <a:lnTo>
                    <a:pt x="999383" y="296545"/>
                  </a:lnTo>
                  <a:lnTo>
                    <a:pt x="1002552" y="290195"/>
                  </a:lnTo>
                  <a:lnTo>
                    <a:pt x="1005961" y="285115"/>
                  </a:lnTo>
                  <a:lnTo>
                    <a:pt x="1008699" y="281305"/>
                  </a:lnTo>
                  <a:lnTo>
                    <a:pt x="986142" y="281305"/>
                  </a:lnTo>
                  <a:lnTo>
                    <a:pt x="978090" y="264795"/>
                  </a:lnTo>
                  <a:close/>
                </a:path>
                <a:path w="1595754" h="908685">
                  <a:moveTo>
                    <a:pt x="1089583" y="260985"/>
                  </a:moveTo>
                  <a:lnTo>
                    <a:pt x="1047419" y="260985"/>
                  </a:lnTo>
                  <a:lnTo>
                    <a:pt x="1051623" y="262255"/>
                  </a:lnTo>
                  <a:lnTo>
                    <a:pt x="1055496" y="266065"/>
                  </a:lnTo>
                  <a:lnTo>
                    <a:pt x="1117828" y="381635"/>
                  </a:lnTo>
                  <a:lnTo>
                    <a:pt x="1142999" y="370205"/>
                  </a:lnTo>
                  <a:lnTo>
                    <a:pt x="1095946" y="272415"/>
                  </a:lnTo>
                  <a:lnTo>
                    <a:pt x="1089583" y="260985"/>
                  </a:lnTo>
                  <a:close/>
                </a:path>
                <a:path w="1595754" h="908685">
                  <a:moveTo>
                    <a:pt x="743000" y="315595"/>
                  </a:moveTo>
                  <a:lnTo>
                    <a:pt x="714336" y="329565"/>
                  </a:lnTo>
                  <a:lnTo>
                    <a:pt x="726998" y="354965"/>
                  </a:lnTo>
                  <a:lnTo>
                    <a:pt x="755662" y="342265"/>
                  </a:lnTo>
                  <a:lnTo>
                    <a:pt x="743000" y="315595"/>
                  </a:lnTo>
                  <a:close/>
                </a:path>
                <a:path w="1595754" h="908685">
                  <a:moveTo>
                    <a:pt x="1198460" y="160655"/>
                  </a:moveTo>
                  <a:lnTo>
                    <a:pt x="1149345" y="178435"/>
                  </a:lnTo>
                  <a:lnTo>
                    <a:pt x="1123822" y="215265"/>
                  </a:lnTo>
                  <a:lnTo>
                    <a:pt x="1121137" y="231775"/>
                  </a:lnTo>
                  <a:lnTo>
                    <a:pt x="1121655" y="245745"/>
                  </a:lnTo>
                  <a:lnTo>
                    <a:pt x="1121749" y="248285"/>
                  </a:lnTo>
                  <a:lnTo>
                    <a:pt x="1142583" y="300355"/>
                  </a:lnTo>
                  <a:lnTo>
                    <a:pt x="1180376" y="330835"/>
                  </a:lnTo>
                  <a:lnTo>
                    <a:pt x="1195528" y="334645"/>
                  </a:lnTo>
                  <a:lnTo>
                    <a:pt x="1211457" y="334645"/>
                  </a:lnTo>
                  <a:lnTo>
                    <a:pt x="1228166" y="330835"/>
                  </a:lnTo>
                  <a:lnTo>
                    <a:pt x="1245654" y="324485"/>
                  </a:lnTo>
                  <a:lnTo>
                    <a:pt x="1251724" y="320675"/>
                  </a:lnTo>
                  <a:lnTo>
                    <a:pt x="1256576" y="318135"/>
                  </a:lnTo>
                  <a:lnTo>
                    <a:pt x="1263827" y="313055"/>
                  </a:lnTo>
                  <a:lnTo>
                    <a:pt x="1267777" y="310515"/>
                  </a:lnTo>
                  <a:lnTo>
                    <a:pt x="1269195" y="309245"/>
                  </a:lnTo>
                  <a:lnTo>
                    <a:pt x="1201883" y="309245"/>
                  </a:lnTo>
                  <a:lnTo>
                    <a:pt x="1191767" y="306705"/>
                  </a:lnTo>
                  <a:lnTo>
                    <a:pt x="1182309" y="301625"/>
                  </a:lnTo>
                  <a:lnTo>
                    <a:pt x="1173745" y="294005"/>
                  </a:lnTo>
                  <a:lnTo>
                    <a:pt x="1166073" y="283845"/>
                  </a:lnTo>
                  <a:lnTo>
                    <a:pt x="1159294" y="272415"/>
                  </a:lnTo>
                  <a:lnTo>
                    <a:pt x="1199162" y="253365"/>
                  </a:lnTo>
                  <a:lnTo>
                    <a:pt x="1149946" y="253365"/>
                  </a:lnTo>
                  <a:lnTo>
                    <a:pt x="1147406" y="247015"/>
                  </a:lnTo>
                  <a:lnTo>
                    <a:pt x="1145971" y="240665"/>
                  </a:lnTo>
                  <a:lnTo>
                    <a:pt x="1145260" y="229235"/>
                  </a:lnTo>
                  <a:lnTo>
                    <a:pt x="1146009" y="222885"/>
                  </a:lnTo>
                  <a:lnTo>
                    <a:pt x="1147864" y="217805"/>
                  </a:lnTo>
                  <a:lnTo>
                    <a:pt x="1149845" y="211455"/>
                  </a:lnTo>
                  <a:lnTo>
                    <a:pt x="1184973" y="186055"/>
                  </a:lnTo>
                  <a:lnTo>
                    <a:pt x="1242391" y="186055"/>
                  </a:lnTo>
                  <a:lnTo>
                    <a:pt x="1237348" y="180975"/>
                  </a:lnTo>
                  <a:lnTo>
                    <a:pt x="1232085" y="175895"/>
                  </a:lnTo>
                  <a:lnTo>
                    <a:pt x="1226585" y="172085"/>
                  </a:lnTo>
                  <a:lnTo>
                    <a:pt x="1220846" y="168275"/>
                  </a:lnTo>
                  <a:lnTo>
                    <a:pt x="1214869" y="165735"/>
                  </a:lnTo>
                  <a:lnTo>
                    <a:pt x="1206741" y="161925"/>
                  </a:lnTo>
                  <a:lnTo>
                    <a:pt x="1198460" y="160655"/>
                  </a:lnTo>
                  <a:close/>
                </a:path>
                <a:path w="1595754" h="908685">
                  <a:moveTo>
                    <a:pt x="1277404" y="259715"/>
                  </a:moveTo>
                  <a:lnTo>
                    <a:pt x="1275930" y="259715"/>
                  </a:lnTo>
                  <a:lnTo>
                    <a:pt x="1274698" y="262255"/>
                  </a:lnTo>
                  <a:lnTo>
                    <a:pt x="1272997" y="266065"/>
                  </a:lnTo>
                  <a:lnTo>
                    <a:pt x="1268602" y="272415"/>
                  </a:lnTo>
                  <a:lnTo>
                    <a:pt x="1265720" y="276225"/>
                  </a:lnTo>
                  <a:lnTo>
                    <a:pt x="1262164" y="281305"/>
                  </a:lnTo>
                  <a:lnTo>
                    <a:pt x="1258836" y="285115"/>
                  </a:lnTo>
                  <a:lnTo>
                    <a:pt x="1254810" y="288925"/>
                  </a:lnTo>
                  <a:lnTo>
                    <a:pt x="1245400" y="296545"/>
                  </a:lnTo>
                  <a:lnTo>
                    <a:pt x="1240281" y="299085"/>
                  </a:lnTo>
                  <a:lnTo>
                    <a:pt x="1234744" y="302895"/>
                  </a:lnTo>
                  <a:lnTo>
                    <a:pt x="1223371" y="306705"/>
                  </a:lnTo>
                  <a:lnTo>
                    <a:pt x="1212418" y="309245"/>
                  </a:lnTo>
                  <a:lnTo>
                    <a:pt x="1269195" y="309245"/>
                  </a:lnTo>
                  <a:lnTo>
                    <a:pt x="1272031" y="306705"/>
                  </a:lnTo>
                  <a:lnTo>
                    <a:pt x="1275041" y="304165"/>
                  </a:lnTo>
                  <a:lnTo>
                    <a:pt x="1278318" y="300355"/>
                  </a:lnTo>
                  <a:lnTo>
                    <a:pt x="1290713" y="286385"/>
                  </a:lnTo>
                  <a:lnTo>
                    <a:pt x="1277404" y="259715"/>
                  </a:lnTo>
                  <a:close/>
                </a:path>
                <a:path w="1595754" h="908685">
                  <a:moveTo>
                    <a:pt x="1053163" y="233045"/>
                  </a:moveTo>
                  <a:lnTo>
                    <a:pt x="1042923" y="233045"/>
                  </a:lnTo>
                  <a:lnTo>
                    <a:pt x="1032360" y="234315"/>
                  </a:lnTo>
                  <a:lnTo>
                    <a:pt x="996840" y="260985"/>
                  </a:lnTo>
                  <a:lnTo>
                    <a:pt x="986142" y="281305"/>
                  </a:lnTo>
                  <a:lnTo>
                    <a:pt x="1008699" y="281305"/>
                  </a:lnTo>
                  <a:lnTo>
                    <a:pt x="1009611" y="280035"/>
                  </a:lnTo>
                  <a:lnTo>
                    <a:pt x="1014641" y="273685"/>
                  </a:lnTo>
                  <a:lnTo>
                    <a:pt x="1020279" y="268605"/>
                  </a:lnTo>
                  <a:lnTo>
                    <a:pt x="1032878" y="262255"/>
                  </a:lnTo>
                  <a:lnTo>
                    <a:pt x="1038313" y="260985"/>
                  </a:lnTo>
                  <a:lnTo>
                    <a:pt x="1089583" y="260985"/>
                  </a:lnTo>
                  <a:lnTo>
                    <a:pt x="1088876" y="259715"/>
                  </a:lnTo>
                  <a:lnTo>
                    <a:pt x="1081041" y="249555"/>
                  </a:lnTo>
                  <a:lnTo>
                    <a:pt x="1072441" y="241935"/>
                  </a:lnTo>
                  <a:lnTo>
                    <a:pt x="1063078" y="236855"/>
                  </a:lnTo>
                  <a:lnTo>
                    <a:pt x="1053163" y="233045"/>
                  </a:lnTo>
                  <a:close/>
                </a:path>
                <a:path w="1595754" h="908685">
                  <a:moveTo>
                    <a:pt x="1242391" y="186055"/>
                  </a:moveTo>
                  <a:lnTo>
                    <a:pt x="1196073" y="186055"/>
                  </a:lnTo>
                  <a:lnTo>
                    <a:pt x="1201229" y="187325"/>
                  </a:lnTo>
                  <a:lnTo>
                    <a:pt x="1210309" y="191135"/>
                  </a:lnTo>
                  <a:lnTo>
                    <a:pt x="1214373" y="194945"/>
                  </a:lnTo>
                  <a:lnTo>
                    <a:pt x="1221993" y="202565"/>
                  </a:lnTo>
                  <a:lnTo>
                    <a:pt x="1225638" y="207645"/>
                  </a:lnTo>
                  <a:lnTo>
                    <a:pt x="1229105" y="215265"/>
                  </a:lnTo>
                  <a:lnTo>
                    <a:pt x="1149946" y="253365"/>
                  </a:lnTo>
                  <a:lnTo>
                    <a:pt x="1199162" y="253365"/>
                  </a:lnTo>
                  <a:lnTo>
                    <a:pt x="1262951" y="222885"/>
                  </a:lnTo>
                  <a:lnTo>
                    <a:pt x="1256334" y="208915"/>
                  </a:lnTo>
                  <a:lnTo>
                    <a:pt x="1251884" y="200025"/>
                  </a:lnTo>
                  <a:lnTo>
                    <a:pt x="1247236" y="192405"/>
                  </a:lnTo>
                  <a:lnTo>
                    <a:pt x="1242391" y="186055"/>
                  </a:lnTo>
                  <a:close/>
                </a:path>
                <a:path w="1595754" h="908685">
                  <a:moveTo>
                    <a:pt x="1460562" y="79883"/>
                  </a:moveTo>
                  <a:lnTo>
                    <a:pt x="1413471" y="79883"/>
                  </a:lnTo>
                  <a:lnTo>
                    <a:pt x="1418831" y="80530"/>
                  </a:lnTo>
                  <a:lnTo>
                    <a:pt x="1419153" y="80530"/>
                  </a:lnTo>
                  <a:lnTo>
                    <a:pt x="1421841" y="80784"/>
                  </a:lnTo>
                  <a:lnTo>
                    <a:pt x="1425689" y="82372"/>
                  </a:lnTo>
                  <a:lnTo>
                    <a:pt x="1432775" y="87871"/>
                  </a:lnTo>
                  <a:lnTo>
                    <a:pt x="1435963" y="92189"/>
                  </a:lnTo>
                  <a:lnTo>
                    <a:pt x="1441157" y="102908"/>
                  </a:lnTo>
                  <a:lnTo>
                    <a:pt x="1431711" y="108234"/>
                  </a:lnTo>
                  <a:lnTo>
                    <a:pt x="1422668" y="113544"/>
                  </a:lnTo>
                  <a:lnTo>
                    <a:pt x="1385207" y="140633"/>
                  </a:lnTo>
                  <a:lnTo>
                    <a:pt x="1367561" y="173888"/>
                  </a:lnTo>
                  <a:lnTo>
                    <a:pt x="1367572" y="181724"/>
                  </a:lnTo>
                  <a:lnTo>
                    <a:pt x="1368433" y="187921"/>
                  </a:lnTo>
                  <a:lnTo>
                    <a:pt x="1368491" y="188341"/>
                  </a:lnTo>
                  <a:lnTo>
                    <a:pt x="1392021" y="225704"/>
                  </a:lnTo>
                  <a:lnTo>
                    <a:pt x="1416367" y="234442"/>
                  </a:lnTo>
                  <a:lnTo>
                    <a:pt x="1429689" y="233718"/>
                  </a:lnTo>
                  <a:lnTo>
                    <a:pt x="1465821" y="211569"/>
                  </a:lnTo>
                  <a:lnTo>
                    <a:pt x="1469161" y="207086"/>
                  </a:lnTo>
                  <a:lnTo>
                    <a:pt x="1469886" y="206145"/>
                  </a:lnTo>
                  <a:lnTo>
                    <a:pt x="1421096" y="206145"/>
                  </a:lnTo>
                  <a:lnTo>
                    <a:pt x="1415668" y="205232"/>
                  </a:lnTo>
                  <a:lnTo>
                    <a:pt x="1408722" y="203200"/>
                  </a:lnTo>
                  <a:lnTo>
                    <a:pt x="1403184" y="197891"/>
                  </a:lnTo>
                  <a:lnTo>
                    <a:pt x="1395348" y="181724"/>
                  </a:lnTo>
                  <a:lnTo>
                    <a:pt x="1394663" y="174752"/>
                  </a:lnTo>
                  <a:lnTo>
                    <a:pt x="1399311" y="162026"/>
                  </a:lnTo>
                  <a:lnTo>
                    <a:pt x="1445171" y="126428"/>
                  </a:lnTo>
                  <a:lnTo>
                    <a:pt x="1450898" y="122999"/>
                  </a:lnTo>
                  <a:lnTo>
                    <a:pt x="1481828" y="122999"/>
                  </a:lnTo>
                  <a:lnTo>
                    <a:pt x="1464322" y="86880"/>
                  </a:lnTo>
                  <a:lnTo>
                    <a:pt x="1460793" y="80241"/>
                  </a:lnTo>
                  <a:lnTo>
                    <a:pt x="1460562" y="79883"/>
                  </a:lnTo>
                  <a:close/>
                </a:path>
                <a:path w="1595754" h="908685">
                  <a:moveTo>
                    <a:pt x="1481828" y="122999"/>
                  </a:moveTo>
                  <a:lnTo>
                    <a:pt x="1450898" y="122999"/>
                  </a:lnTo>
                  <a:lnTo>
                    <a:pt x="1471015" y="164515"/>
                  </a:lnTo>
                  <a:lnTo>
                    <a:pt x="1467815" y="172237"/>
                  </a:lnTo>
                  <a:lnTo>
                    <a:pt x="1440014" y="201536"/>
                  </a:lnTo>
                  <a:lnTo>
                    <a:pt x="1421096" y="206145"/>
                  </a:lnTo>
                  <a:lnTo>
                    <a:pt x="1469886" y="206145"/>
                  </a:lnTo>
                  <a:lnTo>
                    <a:pt x="1471599" y="203923"/>
                  </a:lnTo>
                  <a:lnTo>
                    <a:pt x="1473873" y="200152"/>
                  </a:lnTo>
                  <a:lnTo>
                    <a:pt x="1478114" y="191376"/>
                  </a:lnTo>
                  <a:lnTo>
                    <a:pt x="1479829" y="187921"/>
                  </a:lnTo>
                  <a:lnTo>
                    <a:pt x="1481150" y="185407"/>
                  </a:lnTo>
                  <a:lnTo>
                    <a:pt x="1512075" y="185407"/>
                  </a:lnTo>
                  <a:lnTo>
                    <a:pt x="1481828" y="122999"/>
                  </a:lnTo>
                  <a:close/>
                </a:path>
                <a:path w="1595754" h="908685">
                  <a:moveTo>
                    <a:pt x="1512075" y="185407"/>
                  </a:moveTo>
                  <a:lnTo>
                    <a:pt x="1481150" y="185407"/>
                  </a:lnTo>
                  <a:lnTo>
                    <a:pt x="1488871" y="201345"/>
                  </a:lnTo>
                  <a:lnTo>
                    <a:pt x="1513916" y="189204"/>
                  </a:lnTo>
                  <a:lnTo>
                    <a:pt x="1512075" y="185407"/>
                  </a:lnTo>
                  <a:close/>
                </a:path>
                <a:path w="1595754" h="908685">
                  <a:moveTo>
                    <a:pt x="1421180" y="53492"/>
                  </a:moveTo>
                  <a:lnTo>
                    <a:pt x="1412241" y="53682"/>
                  </a:lnTo>
                  <a:lnTo>
                    <a:pt x="1413324" y="53682"/>
                  </a:lnTo>
                  <a:lnTo>
                    <a:pt x="1405597" y="55473"/>
                  </a:lnTo>
                  <a:lnTo>
                    <a:pt x="1365954" y="72456"/>
                  </a:lnTo>
                  <a:lnTo>
                    <a:pt x="1336090" y="94615"/>
                  </a:lnTo>
                  <a:lnTo>
                    <a:pt x="1348485" y="120205"/>
                  </a:lnTo>
                  <a:lnTo>
                    <a:pt x="1349959" y="119481"/>
                  </a:lnTo>
                  <a:lnTo>
                    <a:pt x="1354724" y="114295"/>
                  </a:lnTo>
                  <a:lnTo>
                    <a:pt x="1359630" y="109402"/>
                  </a:lnTo>
                  <a:lnTo>
                    <a:pt x="1394002" y="85572"/>
                  </a:lnTo>
                  <a:lnTo>
                    <a:pt x="1408555" y="80530"/>
                  </a:lnTo>
                  <a:lnTo>
                    <a:pt x="1408019" y="80530"/>
                  </a:lnTo>
                  <a:lnTo>
                    <a:pt x="1413471" y="79883"/>
                  </a:lnTo>
                  <a:lnTo>
                    <a:pt x="1460562" y="79883"/>
                  </a:lnTo>
                  <a:lnTo>
                    <a:pt x="1457023" y="74382"/>
                  </a:lnTo>
                  <a:lnTo>
                    <a:pt x="1453010" y="69301"/>
                  </a:lnTo>
                  <a:lnTo>
                    <a:pt x="1448752" y="64998"/>
                  </a:lnTo>
                  <a:lnTo>
                    <a:pt x="1442910" y="59778"/>
                  </a:lnTo>
                  <a:lnTo>
                    <a:pt x="1436281" y="56426"/>
                  </a:lnTo>
                  <a:lnTo>
                    <a:pt x="1421180" y="53492"/>
                  </a:lnTo>
                  <a:close/>
                </a:path>
                <a:path w="1595754" h="908685">
                  <a:moveTo>
                    <a:pt x="1523136" y="0"/>
                  </a:moveTo>
                  <a:lnTo>
                    <a:pt x="1491119" y="15519"/>
                  </a:lnTo>
                  <a:lnTo>
                    <a:pt x="1509531" y="53492"/>
                  </a:lnTo>
                  <a:lnTo>
                    <a:pt x="1509623" y="53682"/>
                  </a:lnTo>
                  <a:lnTo>
                    <a:pt x="1541627" y="38176"/>
                  </a:lnTo>
                  <a:lnTo>
                    <a:pt x="1523136" y="0"/>
                  </a:lnTo>
                  <a:close/>
                </a:path>
                <a:path w="1595754" h="908685">
                  <a:moveTo>
                    <a:pt x="1577136" y="111429"/>
                  </a:moveTo>
                  <a:lnTo>
                    <a:pt x="1545132" y="126936"/>
                  </a:lnTo>
                  <a:lnTo>
                    <a:pt x="1563623" y="165112"/>
                  </a:lnTo>
                  <a:lnTo>
                    <a:pt x="1595640" y="149593"/>
                  </a:lnTo>
                  <a:lnTo>
                    <a:pt x="1577136" y="111429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4132" rIns="0" bIns="0" rtlCol="0">
            <a:spAutoFit/>
          </a:bodyPr>
          <a:lstStyle/>
          <a:p>
            <a:pPr marL="147701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Tahoma"/>
                <a:cs typeface="Tahoma"/>
              </a:rPr>
              <a:t>Direttore</a:t>
            </a:r>
            <a:r>
              <a:rPr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pc="-10" dirty="0">
                <a:solidFill>
                  <a:srgbClr val="FFFFFF"/>
                </a:solidFill>
                <a:latin typeface="Tahoma"/>
                <a:cs typeface="Tahoma"/>
              </a:rPr>
              <a:t>d'orchestra</a:t>
            </a:r>
          </a:p>
        </p:txBody>
      </p:sp>
      <p:sp>
        <p:nvSpPr>
          <p:cNvPr id="4" name="object 4"/>
          <p:cNvSpPr/>
          <p:nvPr/>
        </p:nvSpPr>
        <p:spPr>
          <a:xfrm>
            <a:off x="539750" y="1984375"/>
            <a:ext cx="5181600" cy="4168775"/>
          </a:xfrm>
          <a:custGeom>
            <a:avLst/>
            <a:gdLst/>
            <a:ahLst/>
            <a:cxnLst/>
            <a:rect l="l" t="t" r="r" b="b"/>
            <a:pathLst>
              <a:path w="5181600" h="4168775">
                <a:moveTo>
                  <a:pt x="5181600" y="0"/>
                </a:moveTo>
                <a:lnTo>
                  <a:pt x="0" y="0"/>
                </a:lnTo>
                <a:lnTo>
                  <a:pt x="0" y="4168775"/>
                </a:lnTo>
                <a:lnTo>
                  <a:pt x="5181600" y="4168775"/>
                </a:lnTo>
                <a:lnTo>
                  <a:pt x="518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5800" y="2144712"/>
            <a:ext cx="5642610" cy="38631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9065">
              <a:lnSpc>
                <a:spcPct val="120000"/>
              </a:lnSpc>
              <a:spcBef>
                <a:spcPts val="100"/>
              </a:spcBef>
            </a:pPr>
            <a:r>
              <a:rPr sz="2400" dirty="0">
                <a:latin typeface="Tahoma"/>
                <a:cs typeface="Tahoma"/>
              </a:rPr>
              <a:t>Conduttore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del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gioco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dei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spc="-10" dirty="0" err="1">
                <a:latin typeface="Tahoma"/>
                <a:cs typeface="Tahoma"/>
              </a:rPr>
              <a:t>cappelli</a:t>
            </a:r>
            <a:r>
              <a:rPr sz="2400" spc="-10" dirty="0">
                <a:latin typeface="Tahoma"/>
                <a:cs typeface="Tahoma"/>
              </a:rPr>
              <a:t> </a:t>
            </a:r>
            <a:br>
              <a:rPr lang="it-IT" sz="2400" spc="-10" dirty="0">
                <a:latin typeface="Tahoma"/>
                <a:cs typeface="Tahoma"/>
              </a:rPr>
            </a:br>
            <a:r>
              <a:rPr sz="2400" dirty="0">
                <a:latin typeface="Tahoma"/>
                <a:cs typeface="Tahoma"/>
              </a:rPr>
              <a:t>Dice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quale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cappello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usare</a:t>
            </a:r>
            <a:endParaRPr sz="2400" dirty="0">
              <a:latin typeface="Tahoma"/>
              <a:cs typeface="Tahoma"/>
            </a:endParaRPr>
          </a:p>
          <a:p>
            <a:pPr marL="12700" marR="26162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ahoma"/>
                <a:cs typeface="Tahoma"/>
              </a:rPr>
              <a:t>Riprende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chi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non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usa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il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spc="-10" dirty="0" err="1">
                <a:latin typeface="Tahoma"/>
                <a:cs typeface="Tahoma"/>
              </a:rPr>
              <a:t>cappello</a:t>
            </a:r>
            <a:r>
              <a:rPr sz="2400" spc="-10" dirty="0">
                <a:latin typeface="Tahoma"/>
                <a:cs typeface="Tahoma"/>
              </a:rPr>
              <a:t> </a:t>
            </a:r>
            <a:br>
              <a:rPr lang="it-IT" sz="2400" spc="-10" dirty="0">
                <a:latin typeface="Tahoma"/>
                <a:cs typeface="Tahoma"/>
              </a:rPr>
            </a:br>
            <a:r>
              <a:rPr sz="2400" spc="-10" dirty="0">
                <a:latin typeface="Tahoma"/>
                <a:cs typeface="Tahoma"/>
              </a:rPr>
              <a:t>giusto</a:t>
            </a:r>
            <a:endParaRPr sz="2400" dirty="0">
              <a:latin typeface="Tahoma"/>
              <a:cs typeface="Tahoma"/>
            </a:endParaRPr>
          </a:p>
          <a:p>
            <a:pPr marL="12700" marR="5080">
              <a:lnSpc>
                <a:spcPct val="120000"/>
              </a:lnSpc>
            </a:pPr>
            <a:r>
              <a:rPr sz="2400" dirty="0">
                <a:latin typeface="Tahoma"/>
                <a:cs typeface="Tahoma"/>
              </a:rPr>
              <a:t>Decide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quando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cambiare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spc="-10" dirty="0" err="1">
                <a:latin typeface="Tahoma"/>
                <a:cs typeface="Tahoma"/>
              </a:rPr>
              <a:t>cappello</a:t>
            </a:r>
            <a:r>
              <a:rPr sz="2400" spc="-10" dirty="0">
                <a:latin typeface="Tahoma"/>
                <a:cs typeface="Tahoma"/>
              </a:rPr>
              <a:t> </a:t>
            </a:r>
            <a:br>
              <a:rPr lang="it-IT" sz="2400" spc="-10" dirty="0">
                <a:latin typeface="Tahoma"/>
                <a:cs typeface="Tahoma"/>
              </a:rPr>
            </a:br>
            <a:r>
              <a:rPr sz="2400" dirty="0">
                <a:latin typeface="Tahoma"/>
                <a:cs typeface="Tahoma"/>
              </a:rPr>
              <a:t>Fa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rispettare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le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regole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del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gioco</a:t>
            </a:r>
            <a:endParaRPr sz="2400" dirty="0">
              <a:latin typeface="Tahoma"/>
              <a:cs typeface="Tahoma"/>
            </a:endParaRPr>
          </a:p>
          <a:p>
            <a:pPr marL="12700" marR="372110">
              <a:lnSpc>
                <a:spcPct val="100000"/>
              </a:lnSpc>
              <a:spcBef>
                <a:spcPts val="575"/>
              </a:spcBef>
              <a:tabLst>
                <a:tab pos="1685289" algn="l"/>
              </a:tabLst>
            </a:pPr>
            <a:r>
              <a:rPr sz="2400" dirty="0">
                <a:latin typeface="Tahoma"/>
                <a:cs typeface="Tahoma"/>
              </a:rPr>
              <a:t>Dirime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le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controversie,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dirty="0" err="1">
                <a:latin typeface="Tahoma"/>
                <a:cs typeface="Tahoma"/>
              </a:rPr>
              <a:t>invitando</a:t>
            </a:r>
            <a:r>
              <a:rPr sz="2400" spc="-80" dirty="0">
                <a:latin typeface="Tahoma"/>
                <a:cs typeface="Tahoma"/>
              </a:rPr>
              <a:t> </a:t>
            </a:r>
            <a:r>
              <a:rPr sz="2400" spc="-50" dirty="0">
                <a:latin typeface="Tahoma"/>
                <a:cs typeface="Tahoma"/>
              </a:rPr>
              <a:t>a</a:t>
            </a:r>
            <a:r>
              <a:rPr lang="it-IT" sz="2400" dirty="0">
                <a:latin typeface="Tahoma"/>
                <a:cs typeface="Tahoma"/>
              </a:rPr>
              <a:t> </a:t>
            </a:r>
            <a:r>
              <a:rPr sz="2400" dirty="0" err="1">
                <a:latin typeface="Tahoma"/>
                <a:cs typeface="Tahoma"/>
              </a:rPr>
              <a:t>mettere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il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cappello bianco</a:t>
            </a:r>
            <a:endParaRPr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ahoma"/>
                <a:cs typeface="Tahoma"/>
              </a:rPr>
              <a:t>Riassume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e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conclude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la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riunione</a:t>
            </a:r>
            <a:endParaRPr sz="2400" dirty="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1350" y="1994282"/>
            <a:ext cx="2952737" cy="4163971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3400" y="990600"/>
            <a:ext cx="8153400" cy="5638800"/>
          </a:xfrm>
          <a:custGeom>
            <a:avLst/>
            <a:gdLst/>
            <a:ahLst/>
            <a:cxnLst/>
            <a:rect l="l" t="t" r="r" b="b"/>
            <a:pathLst>
              <a:path w="8153400" h="5638800">
                <a:moveTo>
                  <a:pt x="8153400" y="0"/>
                </a:moveTo>
                <a:lnTo>
                  <a:pt x="0" y="0"/>
                </a:lnTo>
                <a:lnTo>
                  <a:pt x="0" y="5638800"/>
                </a:lnTo>
                <a:lnTo>
                  <a:pt x="8153400" y="5638800"/>
                </a:lnTo>
                <a:lnTo>
                  <a:pt x="8153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2140" y="936102"/>
            <a:ext cx="7922260" cy="5573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73705">
              <a:lnSpc>
                <a:spcPct val="110000"/>
              </a:lnSpc>
              <a:spcBef>
                <a:spcPts val="100"/>
              </a:spcBef>
            </a:pPr>
            <a:r>
              <a:rPr sz="2800" dirty="0">
                <a:latin typeface="Tahoma"/>
                <a:cs typeface="Tahoma"/>
              </a:rPr>
              <a:t>Controlla</a:t>
            </a:r>
            <a:r>
              <a:rPr sz="2800" spc="-3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il</a:t>
            </a:r>
            <a:r>
              <a:rPr sz="2800" spc="-70" dirty="0">
                <a:latin typeface="Tahoma"/>
                <a:cs typeface="Tahoma"/>
              </a:rPr>
              <a:t> </a:t>
            </a:r>
            <a:r>
              <a:rPr sz="2800" spc="-10" dirty="0" err="1">
                <a:latin typeface="Tahoma"/>
                <a:cs typeface="Tahoma"/>
              </a:rPr>
              <a:t>processo</a:t>
            </a:r>
            <a:r>
              <a:rPr sz="2800" spc="-10" dirty="0">
                <a:latin typeface="Tahoma"/>
                <a:cs typeface="Tahoma"/>
              </a:rPr>
              <a:t> </a:t>
            </a:r>
            <a:br>
              <a:rPr lang="it-IT" sz="2800" spc="-10" dirty="0">
                <a:latin typeface="Tahoma"/>
                <a:cs typeface="Tahoma"/>
              </a:rPr>
            </a:br>
            <a:r>
              <a:rPr sz="2800" dirty="0" err="1">
                <a:latin typeface="Tahoma"/>
                <a:cs typeface="Tahoma"/>
              </a:rPr>
              <a:t>Stabilisce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l'ordine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del</a:t>
            </a:r>
            <a:r>
              <a:rPr sz="2800" spc="-8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giorno</a:t>
            </a:r>
            <a:endParaRPr sz="2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800" dirty="0">
                <a:latin typeface="Tahoma"/>
                <a:cs typeface="Tahoma"/>
              </a:rPr>
              <a:t>Indica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la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successione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dei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pensieri</a:t>
            </a:r>
            <a:endParaRPr sz="2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800" dirty="0">
                <a:latin typeface="Tahoma"/>
                <a:cs typeface="Tahoma"/>
              </a:rPr>
              <a:t>Ci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chiede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di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metterci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un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altro</a:t>
            </a:r>
            <a:r>
              <a:rPr sz="2800" spc="-1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cappello</a:t>
            </a:r>
            <a:endParaRPr sz="28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340"/>
              </a:spcBef>
              <a:tabLst>
                <a:tab pos="6035040" algn="l"/>
              </a:tabLst>
            </a:pPr>
            <a:r>
              <a:rPr sz="2800" dirty="0">
                <a:latin typeface="Tahoma"/>
                <a:cs typeface="Tahoma"/>
              </a:rPr>
              <a:t>Ci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impone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di</a:t>
            </a:r>
            <a:r>
              <a:rPr sz="2800" spc="-7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riassumere,</a:t>
            </a:r>
            <a:r>
              <a:rPr sz="2800" spc="-35" dirty="0">
                <a:latin typeface="Tahoma"/>
                <a:cs typeface="Tahoma"/>
              </a:rPr>
              <a:t> </a:t>
            </a:r>
            <a:r>
              <a:rPr sz="2800" spc="-10" dirty="0" err="1">
                <a:latin typeface="Tahoma"/>
                <a:cs typeface="Tahoma"/>
              </a:rPr>
              <a:t>concludere</a:t>
            </a:r>
            <a:r>
              <a:rPr sz="2800" spc="-10" dirty="0">
                <a:latin typeface="Tahoma"/>
                <a:cs typeface="Tahoma"/>
              </a:rPr>
              <a:t>,</a:t>
            </a:r>
            <a:r>
              <a:rPr lang="it-IT" sz="2800" dirty="0">
                <a:latin typeface="Tahoma"/>
                <a:cs typeface="Tahoma"/>
              </a:rPr>
              <a:t> </a:t>
            </a:r>
            <a:r>
              <a:rPr sz="2800" spc="-10" dirty="0" err="1">
                <a:latin typeface="Tahoma"/>
                <a:cs typeface="Tahoma"/>
              </a:rPr>
              <a:t>decidere</a:t>
            </a:r>
            <a:r>
              <a:rPr sz="2800" spc="-1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Esaminiamo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criticamente</a:t>
            </a:r>
            <a:r>
              <a:rPr sz="2800" spc="-7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il</a:t>
            </a:r>
            <a:r>
              <a:rPr sz="2800" spc="-9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nostro</a:t>
            </a:r>
            <a:r>
              <a:rPr sz="2800" spc="-7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modo</a:t>
            </a:r>
            <a:r>
              <a:rPr sz="2800" spc="-85" dirty="0">
                <a:latin typeface="Tahoma"/>
                <a:cs typeface="Tahoma"/>
              </a:rPr>
              <a:t> </a:t>
            </a:r>
            <a:r>
              <a:rPr sz="2800" spc="-25" dirty="0">
                <a:latin typeface="Tahoma"/>
                <a:cs typeface="Tahoma"/>
              </a:rPr>
              <a:t>di </a:t>
            </a:r>
            <a:r>
              <a:rPr sz="2800" spc="-10" dirty="0">
                <a:latin typeface="Tahoma"/>
                <a:cs typeface="Tahoma"/>
              </a:rPr>
              <a:t>pensare</a:t>
            </a:r>
            <a:endParaRPr sz="2800" dirty="0">
              <a:latin typeface="Tahoma"/>
              <a:cs typeface="Tahoma"/>
            </a:endParaRPr>
          </a:p>
          <a:p>
            <a:pPr marL="12700" marR="4278630">
              <a:lnSpc>
                <a:spcPct val="110000"/>
              </a:lnSpc>
            </a:pPr>
            <a:r>
              <a:rPr sz="2800" dirty="0">
                <a:latin typeface="Tahoma"/>
                <a:cs typeface="Tahoma"/>
              </a:rPr>
              <a:t>Presiede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la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riunione </a:t>
            </a:r>
            <a:r>
              <a:rPr sz="2800" dirty="0">
                <a:latin typeface="Tahoma"/>
                <a:cs typeface="Tahoma"/>
              </a:rPr>
              <a:t>Visione</a:t>
            </a:r>
            <a:r>
              <a:rPr sz="2800" spc="-7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d'insieme</a:t>
            </a:r>
            <a:endParaRPr sz="2800" dirty="0">
              <a:latin typeface="Tahoma"/>
              <a:cs typeface="Tahoma"/>
            </a:endParaRPr>
          </a:p>
          <a:p>
            <a:pPr marL="12700" marR="1901189">
              <a:lnSpc>
                <a:spcPct val="110000"/>
              </a:lnSpc>
            </a:pPr>
            <a:r>
              <a:rPr sz="2800" dirty="0">
                <a:latin typeface="Tahoma"/>
                <a:cs typeface="Tahoma"/>
              </a:rPr>
              <a:t>Riassume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i</a:t>
            </a:r>
            <a:r>
              <a:rPr sz="2800" spc="-8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risultati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finora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raggiunti </a:t>
            </a:r>
            <a:r>
              <a:rPr sz="2800" dirty="0">
                <a:latin typeface="Tahoma"/>
                <a:cs typeface="Tahoma"/>
              </a:rPr>
              <a:t>Leader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come</a:t>
            </a:r>
            <a:r>
              <a:rPr sz="2800" spc="-7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funzione</a:t>
            </a:r>
            <a:endParaRPr sz="2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800" dirty="0">
                <a:latin typeface="Tahoma"/>
                <a:cs typeface="Tahoma"/>
              </a:rPr>
              <a:t>Pianifica,</a:t>
            </a:r>
            <a:r>
              <a:rPr sz="2800" spc="-8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organizza,</a:t>
            </a:r>
            <a:r>
              <a:rPr sz="2800" spc="-8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assegna</a:t>
            </a:r>
            <a:r>
              <a:rPr sz="2800" spc="-7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compiti</a:t>
            </a:r>
            <a:endParaRPr sz="2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762000"/>
            <a:ext cx="7772400" cy="5334000"/>
          </a:xfrm>
          <a:custGeom>
            <a:avLst/>
            <a:gdLst/>
            <a:ahLst/>
            <a:cxnLst/>
            <a:rect l="l" t="t" r="r" b="b"/>
            <a:pathLst>
              <a:path w="7772400" h="4114800">
                <a:moveTo>
                  <a:pt x="7772400" y="0"/>
                </a:moveTo>
                <a:lnTo>
                  <a:pt x="0" y="0"/>
                </a:lnTo>
                <a:lnTo>
                  <a:pt x="0" y="4114800"/>
                </a:lnTo>
                <a:lnTo>
                  <a:pt x="7772400" y="4114800"/>
                </a:lnTo>
                <a:lnTo>
                  <a:pt x="777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4400" y="1219200"/>
            <a:ext cx="7315200" cy="46113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34975">
              <a:lnSpc>
                <a:spcPct val="120000"/>
              </a:lnSpc>
              <a:spcBef>
                <a:spcPts val="95"/>
              </a:spcBef>
            </a:pPr>
            <a:r>
              <a:rPr sz="2800" dirty="0">
                <a:latin typeface="Tahoma"/>
                <a:cs typeface="Tahoma"/>
              </a:rPr>
              <a:t>Definisce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il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dirty="0" err="1">
                <a:latin typeface="Tahoma"/>
                <a:cs typeface="Tahoma"/>
              </a:rPr>
              <a:t>problema</a:t>
            </a:r>
            <a:r>
              <a:rPr sz="2800" spc="-70" dirty="0">
                <a:latin typeface="Tahoma"/>
                <a:cs typeface="Tahoma"/>
              </a:rPr>
              <a:t> </a:t>
            </a:r>
            <a:r>
              <a:rPr sz="2800" spc="-10" dirty="0" err="1">
                <a:latin typeface="Tahoma"/>
                <a:cs typeface="Tahoma"/>
              </a:rPr>
              <a:t>principale</a:t>
            </a:r>
            <a:r>
              <a:rPr lang="it-IT" sz="2800" spc="-10" dirty="0">
                <a:latin typeface="Tahoma"/>
                <a:cs typeface="Tahoma"/>
              </a:rPr>
              <a:t>, o </a:t>
            </a:r>
            <a:r>
              <a:rPr lang="it-IT" sz="2800" dirty="0">
                <a:latin typeface="Tahoma"/>
                <a:cs typeface="Tahoma"/>
              </a:rPr>
              <a:t>i </a:t>
            </a:r>
            <a:r>
              <a:rPr sz="2800" dirty="0" err="1">
                <a:latin typeface="Tahoma"/>
                <a:cs typeface="Tahoma"/>
              </a:rPr>
              <a:t>problemi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provvisori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spc="-50" dirty="0">
                <a:latin typeface="Tahoma"/>
                <a:cs typeface="Tahoma"/>
              </a:rPr>
              <a:t>e </a:t>
            </a:r>
            <a:r>
              <a:rPr sz="2800" spc="-10" dirty="0">
                <a:latin typeface="Tahoma"/>
                <a:cs typeface="Tahoma"/>
              </a:rPr>
              <a:t>concatenati.</a:t>
            </a:r>
            <a:endParaRPr sz="2800" dirty="0">
              <a:latin typeface="Tahoma"/>
              <a:cs typeface="Tahoma"/>
            </a:endParaRPr>
          </a:p>
          <a:p>
            <a:pPr marL="12700" marR="5080">
              <a:lnSpc>
                <a:spcPts val="4610"/>
              </a:lnSpc>
              <a:spcBef>
                <a:spcPts val="90"/>
              </a:spcBef>
            </a:pPr>
            <a:r>
              <a:rPr sz="2800" dirty="0">
                <a:latin typeface="Tahoma"/>
                <a:cs typeface="Tahoma"/>
              </a:rPr>
              <a:t>Assegna</a:t>
            </a:r>
            <a:r>
              <a:rPr sz="2800" spc="-9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compiti,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 err="1">
                <a:latin typeface="Tahoma"/>
                <a:cs typeface="Tahoma"/>
              </a:rPr>
              <a:t>controlla</a:t>
            </a:r>
            <a:r>
              <a:rPr sz="2800" spc="-70" dirty="0">
                <a:latin typeface="Tahoma"/>
                <a:cs typeface="Tahoma"/>
              </a:rPr>
              <a:t> </a:t>
            </a:r>
            <a:r>
              <a:rPr lang="it-IT" sz="2800" spc="-70" dirty="0">
                <a:latin typeface="Tahoma"/>
                <a:cs typeface="Tahoma"/>
              </a:rPr>
              <a:t>le </a:t>
            </a:r>
            <a:r>
              <a:rPr sz="2800" spc="-10" dirty="0" err="1">
                <a:latin typeface="Tahoma"/>
                <a:cs typeface="Tahoma"/>
              </a:rPr>
              <a:t>risorse</a:t>
            </a:r>
            <a:r>
              <a:rPr sz="2800" spc="-10" dirty="0">
                <a:latin typeface="Tahoma"/>
                <a:cs typeface="Tahoma"/>
              </a:rPr>
              <a:t>. </a:t>
            </a:r>
            <a:br>
              <a:rPr lang="it-IT" sz="2800" spc="-10" dirty="0">
                <a:latin typeface="Tahoma"/>
                <a:cs typeface="Tahoma"/>
              </a:rPr>
            </a:br>
            <a:r>
              <a:rPr sz="2800" dirty="0" err="1">
                <a:latin typeface="Tahoma"/>
                <a:cs typeface="Tahoma"/>
              </a:rPr>
              <a:t>Stabilisce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gli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argomenti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su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cui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pensare. </a:t>
            </a:r>
            <a:r>
              <a:rPr sz="2800" dirty="0">
                <a:latin typeface="Tahoma"/>
                <a:cs typeface="Tahoma"/>
              </a:rPr>
              <a:t>Formula</a:t>
            </a:r>
            <a:r>
              <a:rPr sz="2800" spc="-3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le</a:t>
            </a:r>
            <a:r>
              <a:rPr sz="2800" spc="-30" dirty="0">
                <a:latin typeface="Tahoma"/>
                <a:cs typeface="Tahoma"/>
              </a:rPr>
              <a:t> </a:t>
            </a:r>
            <a:r>
              <a:rPr sz="2800" spc="-10" dirty="0" err="1">
                <a:latin typeface="Tahoma"/>
                <a:cs typeface="Tahoma"/>
              </a:rPr>
              <a:t>domande</a:t>
            </a:r>
            <a:r>
              <a:rPr sz="2800" spc="-10" dirty="0">
                <a:latin typeface="Tahoma"/>
                <a:cs typeface="Tahoma"/>
              </a:rPr>
              <a:t>.</a:t>
            </a:r>
            <a:br>
              <a:rPr lang="it-IT" sz="2800" spc="-10" dirty="0">
                <a:latin typeface="Tahoma"/>
                <a:cs typeface="Tahoma"/>
              </a:rPr>
            </a:br>
            <a:r>
              <a:rPr lang="it-IT" sz="2800" dirty="0">
                <a:latin typeface="Tahoma"/>
                <a:cs typeface="Tahoma"/>
              </a:rPr>
              <a:t>Pensare</a:t>
            </a:r>
            <a:r>
              <a:rPr lang="it-IT" sz="2800" spc="-20" dirty="0">
                <a:latin typeface="Tahoma"/>
                <a:cs typeface="Tahoma"/>
              </a:rPr>
              <a:t> </a:t>
            </a:r>
            <a:r>
              <a:rPr lang="it-IT" sz="2800" dirty="0">
                <a:latin typeface="Tahoma"/>
                <a:cs typeface="Tahoma"/>
              </a:rPr>
              <a:t>al</a:t>
            </a:r>
            <a:r>
              <a:rPr lang="it-IT" sz="2800" spc="-45" dirty="0">
                <a:latin typeface="Tahoma"/>
                <a:cs typeface="Tahoma"/>
              </a:rPr>
              <a:t> </a:t>
            </a:r>
            <a:r>
              <a:rPr lang="it-IT" sz="2800" dirty="0">
                <a:latin typeface="Tahoma"/>
                <a:cs typeface="Tahoma"/>
              </a:rPr>
              <a:t>modo</a:t>
            </a:r>
            <a:r>
              <a:rPr lang="it-IT" sz="2800" spc="-45" dirty="0">
                <a:latin typeface="Tahoma"/>
                <a:cs typeface="Tahoma"/>
              </a:rPr>
              <a:t> </a:t>
            </a:r>
            <a:r>
              <a:rPr lang="it-IT" sz="2800" dirty="0">
                <a:latin typeface="Tahoma"/>
                <a:cs typeface="Tahoma"/>
              </a:rPr>
              <a:t>di</a:t>
            </a:r>
            <a:r>
              <a:rPr lang="it-IT" sz="2800" spc="-55" dirty="0">
                <a:latin typeface="Tahoma"/>
                <a:cs typeface="Tahoma"/>
              </a:rPr>
              <a:t> </a:t>
            </a:r>
            <a:r>
              <a:rPr lang="it-IT" sz="2800" spc="-10" dirty="0">
                <a:latin typeface="Tahoma"/>
                <a:cs typeface="Tahoma"/>
              </a:rPr>
              <a:t>pensare</a:t>
            </a:r>
            <a:r>
              <a:rPr lang="it-IT" sz="2800" dirty="0">
                <a:latin typeface="Tahoma"/>
                <a:cs typeface="Tahoma"/>
              </a:rPr>
              <a:t>.</a:t>
            </a:r>
            <a:br>
              <a:rPr lang="it-IT" sz="2800" spc="-10" dirty="0">
                <a:latin typeface="Tahoma"/>
                <a:cs typeface="Tahoma"/>
              </a:rPr>
            </a:br>
            <a:r>
              <a:rPr lang="it-IT" sz="2800" spc="-10" dirty="0">
                <a:latin typeface="Tahoma"/>
                <a:cs typeface="Tahoma"/>
              </a:rPr>
              <a:t>Controllare i risultati.</a:t>
            </a:r>
          </a:p>
          <a:p>
            <a:pPr marL="12700" marR="5080">
              <a:lnSpc>
                <a:spcPts val="4610"/>
              </a:lnSpc>
              <a:spcBef>
                <a:spcPts val="90"/>
              </a:spcBef>
            </a:pPr>
            <a:endParaRPr sz="3200" dirty="0">
              <a:latin typeface="Tahoma"/>
              <a:cs typeface="Tahoma"/>
            </a:endParaRPr>
          </a:p>
        </p:txBody>
      </p:sp>
      <p:pic>
        <p:nvPicPr>
          <p:cNvPr id="7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34264" y="3330155"/>
            <a:ext cx="1947736" cy="26528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3333CC"/>
          </a:solidFill>
        </p:spPr>
        <p:txBody>
          <a:bodyPr vert="horz" wrap="square" lIns="0" tIns="294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315"/>
              </a:spcBef>
            </a:pPr>
            <a:r>
              <a:rPr dirty="0">
                <a:solidFill>
                  <a:srgbClr val="FFFFFF"/>
                </a:solidFill>
                <a:latin typeface="Tahoma"/>
                <a:cs typeface="Tahoma"/>
              </a:rPr>
              <a:t>Produrre</a:t>
            </a:r>
            <a:r>
              <a:rPr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pc="-20" dirty="0">
                <a:solidFill>
                  <a:srgbClr val="FFFFFF"/>
                </a:solidFill>
                <a:latin typeface="Tahoma"/>
                <a:cs typeface="Tahoma"/>
              </a:rPr>
              <a:t>idee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5800" y="1981200"/>
            <a:ext cx="3886200" cy="24384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8100" rIns="0" bIns="0" rtlCol="0">
            <a:spAutoFit/>
          </a:bodyPr>
          <a:lstStyle/>
          <a:p>
            <a:pPr marL="91440" marR="126364">
              <a:lnSpc>
                <a:spcPct val="100000"/>
              </a:lnSpc>
              <a:spcBef>
                <a:spcPts val="300"/>
              </a:spcBef>
            </a:pPr>
            <a:r>
              <a:rPr sz="2400" dirty="0">
                <a:solidFill>
                  <a:srgbClr val="993300"/>
                </a:solidFill>
                <a:latin typeface="Arial MT"/>
                <a:cs typeface="Arial MT"/>
              </a:rPr>
              <a:t>Un</a:t>
            </a:r>
            <a:r>
              <a:rPr sz="2400" spc="-60" dirty="0">
                <a:solidFill>
                  <a:srgbClr val="9933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993300"/>
                </a:solidFill>
                <a:latin typeface="Arial MT"/>
                <a:cs typeface="Arial MT"/>
              </a:rPr>
              <a:t>gruppo</a:t>
            </a:r>
            <a:r>
              <a:rPr sz="2400" spc="-30" dirty="0">
                <a:solidFill>
                  <a:srgbClr val="9933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993300"/>
                </a:solidFill>
                <a:latin typeface="Arial MT"/>
                <a:cs typeface="Arial MT"/>
              </a:rPr>
              <a:t>è</a:t>
            </a:r>
            <a:r>
              <a:rPr sz="2400" spc="-65" dirty="0">
                <a:solidFill>
                  <a:srgbClr val="9933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993300"/>
                </a:solidFill>
                <a:latin typeface="Arial MT"/>
                <a:cs typeface="Arial MT"/>
              </a:rPr>
              <a:t>valido</a:t>
            </a:r>
            <a:r>
              <a:rPr sz="2400" spc="-30" dirty="0">
                <a:solidFill>
                  <a:srgbClr val="993300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993300"/>
                </a:solidFill>
                <a:latin typeface="Arial MT"/>
                <a:cs typeface="Arial MT"/>
              </a:rPr>
              <a:t>quando </a:t>
            </a:r>
            <a:r>
              <a:rPr sz="2400" dirty="0">
                <a:solidFill>
                  <a:srgbClr val="993300"/>
                </a:solidFill>
                <a:latin typeface="Arial MT"/>
                <a:cs typeface="Arial MT"/>
              </a:rPr>
              <a:t>produce</a:t>
            </a:r>
            <a:r>
              <a:rPr sz="2400" spc="-80" dirty="0">
                <a:solidFill>
                  <a:srgbClr val="9933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993300"/>
                </a:solidFill>
                <a:latin typeface="Arial MT"/>
                <a:cs typeface="Arial MT"/>
              </a:rPr>
              <a:t>idee</a:t>
            </a:r>
            <a:r>
              <a:rPr sz="2400" spc="-60" dirty="0">
                <a:solidFill>
                  <a:srgbClr val="993300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993300"/>
                </a:solidFill>
                <a:latin typeface="Arial MT"/>
                <a:cs typeface="Arial MT"/>
              </a:rPr>
              <a:t>nuove.</a:t>
            </a:r>
            <a:endParaRPr sz="2400">
              <a:latin typeface="Arial MT"/>
              <a:cs typeface="Arial MT"/>
            </a:endParaRPr>
          </a:p>
          <a:p>
            <a:pPr marL="90805" marR="344805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solidFill>
                  <a:srgbClr val="993300"/>
                </a:solidFill>
                <a:latin typeface="Arial MT"/>
                <a:cs typeface="Arial MT"/>
              </a:rPr>
              <a:t>Se</a:t>
            </a:r>
            <a:r>
              <a:rPr sz="2400" spc="-50" dirty="0">
                <a:solidFill>
                  <a:srgbClr val="9933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993300"/>
                </a:solidFill>
                <a:latin typeface="Arial MT"/>
                <a:cs typeface="Arial MT"/>
              </a:rPr>
              <a:t>si</a:t>
            </a:r>
            <a:r>
              <a:rPr sz="2400" spc="-45" dirty="0">
                <a:solidFill>
                  <a:srgbClr val="9933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993300"/>
                </a:solidFill>
                <a:latin typeface="Arial MT"/>
                <a:cs typeface="Arial MT"/>
              </a:rPr>
              <a:t>pensa</a:t>
            </a:r>
            <a:r>
              <a:rPr sz="2400" spc="-35" dirty="0">
                <a:solidFill>
                  <a:srgbClr val="9933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993300"/>
                </a:solidFill>
                <a:latin typeface="Arial MT"/>
                <a:cs typeface="Arial MT"/>
              </a:rPr>
              <a:t>sempre</a:t>
            </a:r>
            <a:r>
              <a:rPr sz="2400" spc="-45" dirty="0">
                <a:solidFill>
                  <a:srgbClr val="993300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993300"/>
                </a:solidFill>
                <a:latin typeface="Arial MT"/>
                <a:cs typeface="Arial MT"/>
              </a:rPr>
              <a:t>nello </a:t>
            </a:r>
            <a:r>
              <a:rPr sz="2400" dirty="0">
                <a:solidFill>
                  <a:srgbClr val="993300"/>
                </a:solidFill>
                <a:latin typeface="Arial MT"/>
                <a:cs typeface="Arial MT"/>
              </a:rPr>
              <a:t>stesso</a:t>
            </a:r>
            <a:r>
              <a:rPr sz="2400" spc="-70" dirty="0">
                <a:solidFill>
                  <a:srgbClr val="9933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993300"/>
                </a:solidFill>
                <a:latin typeface="Arial MT"/>
                <a:cs typeface="Arial MT"/>
              </a:rPr>
              <a:t>modo</a:t>
            </a:r>
            <a:r>
              <a:rPr sz="2400" spc="-50" dirty="0">
                <a:solidFill>
                  <a:srgbClr val="9933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993300"/>
                </a:solidFill>
                <a:latin typeface="Arial MT"/>
                <a:cs typeface="Arial MT"/>
              </a:rPr>
              <a:t>i</a:t>
            </a:r>
            <a:r>
              <a:rPr sz="2400" spc="-60" dirty="0">
                <a:solidFill>
                  <a:srgbClr val="9933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993300"/>
                </a:solidFill>
                <a:latin typeface="Arial MT"/>
                <a:cs typeface="Arial MT"/>
              </a:rPr>
              <a:t>problemi</a:t>
            </a:r>
            <a:r>
              <a:rPr sz="2400" spc="-40" dirty="0">
                <a:solidFill>
                  <a:srgbClr val="993300"/>
                </a:solidFill>
                <a:latin typeface="Arial MT"/>
                <a:cs typeface="Arial MT"/>
              </a:rPr>
              <a:t> </a:t>
            </a:r>
            <a:r>
              <a:rPr sz="2400" spc="-25" dirty="0">
                <a:solidFill>
                  <a:srgbClr val="993300"/>
                </a:solidFill>
                <a:latin typeface="Arial MT"/>
                <a:cs typeface="Arial MT"/>
              </a:rPr>
              <a:t>si </a:t>
            </a:r>
            <a:r>
              <a:rPr sz="2400" dirty="0">
                <a:solidFill>
                  <a:srgbClr val="993300"/>
                </a:solidFill>
                <a:latin typeface="Arial MT"/>
                <a:cs typeface="Arial MT"/>
              </a:rPr>
              <a:t>affrontano</a:t>
            </a:r>
            <a:r>
              <a:rPr sz="2400" spc="-95" dirty="0">
                <a:solidFill>
                  <a:srgbClr val="9933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993300"/>
                </a:solidFill>
                <a:latin typeface="Arial MT"/>
                <a:cs typeface="Arial MT"/>
              </a:rPr>
              <a:t>sempre</a:t>
            </a:r>
            <a:r>
              <a:rPr sz="2400" spc="-85" dirty="0">
                <a:solidFill>
                  <a:srgbClr val="993300"/>
                </a:solidFill>
                <a:latin typeface="Arial MT"/>
                <a:cs typeface="Arial MT"/>
              </a:rPr>
              <a:t> </a:t>
            </a:r>
            <a:r>
              <a:rPr sz="2400" spc="-20" dirty="0">
                <a:solidFill>
                  <a:srgbClr val="993300"/>
                </a:solidFill>
                <a:latin typeface="Arial MT"/>
                <a:cs typeface="Arial MT"/>
              </a:rPr>
              <a:t>nello </a:t>
            </a:r>
            <a:r>
              <a:rPr sz="2400" dirty="0">
                <a:solidFill>
                  <a:srgbClr val="993300"/>
                </a:solidFill>
                <a:latin typeface="Arial MT"/>
                <a:cs typeface="Arial MT"/>
              </a:rPr>
              <a:t>stesso</a:t>
            </a:r>
            <a:r>
              <a:rPr sz="2400" spc="-50" dirty="0">
                <a:solidFill>
                  <a:srgbClr val="993300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993300"/>
                </a:solidFill>
                <a:latin typeface="Arial MT"/>
                <a:cs typeface="Arial MT"/>
              </a:rPr>
              <a:t>modo.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45181" y="1813029"/>
            <a:ext cx="3657600" cy="5044971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35560" rIns="0" bIns="0" rtlCol="0">
            <a:spAutoFit/>
          </a:bodyPr>
          <a:lstStyle/>
          <a:p>
            <a:pPr marL="373380" marR="243204" indent="-281940">
              <a:lnSpc>
                <a:spcPct val="100000"/>
              </a:lnSpc>
              <a:spcBef>
                <a:spcPts val="280"/>
              </a:spcBef>
              <a:buChar char="•"/>
              <a:tabLst>
                <a:tab pos="373380" algn="l"/>
              </a:tabLst>
            </a:pPr>
            <a:r>
              <a:rPr sz="2800" spc="-10" dirty="0">
                <a:solidFill>
                  <a:srgbClr val="993300"/>
                </a:solidFill>
                <a:latin typeface="Arial MT"/>
                <a:cs typeface="Arial MT"/>
              </a:rPr>
              <a:t>Vediamo</a:t>
            </a:r>
            <a:r>
              <a:rPr sz="2800" spc="-55" dirty="0">
                <a:solidFill>
                  <a:srgbClr val="99330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993300"/>
                </a:solidFill>
                <a:latin typeface="Arial MT"/>
                <a:cs typeface="Arial MT"/>
              </a:rPr>
              <a:t>le</a:t>
            </a:r>
            <a:r>
              <a:rPr sz="2800" spc="-75" dirty="0">
                <a:solidFill>
                  <a:srgbClr val="99330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993300"/>
                </a:solidFill>
                <a:latin typeface="Arial MT"/>
                <a:cs typeface="Arial MT"/>
              </a:rPr>
              <a:t>cose</a:t>
            </a:r>
            <a:r>
              <a:rPr sz="2800" spc="-80" dirty="0">
                <a:solidFill>
                  <a:srgbClr val="993300"/>
                </a:solidFill>
                <a:latin typeface="Arial MT"/>
                <a:cs typeface="Arial MT"/>
              </a:rPr>
              <a:t> </a:t>
            </a:r>
            <a:r>
              <a:rPr sz="2800" spc="-25" dirty="0">
                <a:solidFill>
                  <a:srgbClr val="993300"/>
                </a:solidFill>
                <a:latin typeface="Arial MT"/>
                <a:cs typeface="Arial MT"/>
              </a:rPr>
              <a:t>da </a:t>
            </a:r>
            <a:r>
              <a:rPr sz="2800" dirty="0">
                <a:solidFill>
                  <a:srgbClr val="993300"/>
                </a:solidFill>
                <a:latin typeface="Arial MT"/>
                <a:cs typeface="Arial MT"/>
              </a:rPr>
              <a:t>un</a:t>
            </a:r>
            <a:r>
              <a:rPr sz="2800" spc="-35" dirty="0">
                <a:solidFill>
                  <a:srgbClr val="99330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993300"/>
                </a:solidFill>
                <a:latin typeface="Arial MT"/>
                <a:cs typeface="Arial MT"/>
              </a:rPr>
              <a:t>altro</a:t>
            </a:r>
            <a:r>
              <a:rPr sz="2800" spc="-35" dirty="0">
                <a:solidFill>
                  <a:srgbClr val="99330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993300"/>
                </a:solidFill>
                <a:latin typeface="Arial MT"/>
                <a:cs typeface="Arial MT"/>
              </a:rPr>
              <a:t>punto</a:t>
            </a:r>
            <a:r>
              <a:rPr sz="2800" spc="-35" dirty="0">
                <a:solidFill>
                  <a:srgbClr val="993300"/>
                </a:solidFill>
                <a:latin typeface="Arial MT"/>
                <a:cs typeface="Arial MT"/>
              </a:rPr>
              <a:t> </a:t>
            </a:r>
            <a:r>
              <a:rPr sz="2800" spc="-25" dirty="0">
                <a:solidFill>
                  <a:srgbClr val="993300"/>
                </a:solidFill>
                <a:latin typeface="Arial MT"/>
                <a:cs typeface="Arial MT"/>
              </a:rPr>
              <a:t>di </a:t>
            </a:r>
            <a:r>
              <a:rPr sz="2800" spc="-10" dirty="0">
                <a:solidFill>
                  <a:srgbClr val="993300"/>
                </a:solidFill>
                <a:latin typeface="Arial MT"/>
                <a:cs typeface="Arial MT"/>
              </a:rPr>
              <a:t>vista.</a:t>
            </a:r>
            <a:endParaRPr sz="2800" dirty="0">
              <a:latin typeface="Arial MT"/>
              <a:cs typeface="Arial MT"/>
            </a:endParaRPr>
          </a:p>
          <a:p>
            <a:pPr marL="373380" marR="403225" indent="-281940">
              <a:lnSpc>
                <a:spcPct val="100000"/>
              </a:lnSpc>
              <a:spcBef>
                <a:spcPts val="675"/>
              </a:spcBef>
              <a:buChar char="•"/>
              <a:tabLst>
                <a:tab pos="373380" algn="l"/>
              </a:tabLst>
            </a:pPr>
            <a:r>
              <a:rPr sz="2800" dirty="0">
                <a:solidFill>
                  <a:srgbClr val="993300"/>
                </a:solidFill>
                <a:latin typeface="Arial MT"/>
                <a:cs typeface="Arial MT"/>
              </a:rPr>
              <a:t>Pensiamo</a:t>
            </a:r>
            <a:r>
              <a:rPr sz="2800" spc="-45" dirty="0">
                <a:solidFill>
                  <a:srgbClr val="99330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993300"/>
                </a:solidFill>
                <a:latin typeface="Arial MT"/>
                <a:cs typeface="Arial MT"/>
              </a:rPr>
              <a:t>in</a:t>
            </a:r>
            <a:r>
              <a:rPr sz="2800" spc="-55" dirty="0">
                <a:solidFill>
                  <a:srgbClr val="993300"/>
                </a:solidFill>
                <a:latin typeface="Arial MT"/>
                <a:cs typeface="Arial MT"/>
              </a:rPr>
              <a:t> </a:t>
            </a:r>
            <a:r>
              <a:rPr sz="2800" spc="-20" dirty="0">
                <a:solidFill>
                  <a:srgbClr val="993300"/>
                </a:solidFill>
                <a:latin typeface="Arial MT"/>
                <a:cs typeface="Arial MT"/>
              </a:rPr>
              <a:t>modo </a:t>
            </a:r>
            <a:r>
              <a:rPr sz="2800" dirty="0">
                <a:solidFill>
                  <a:srgbClr val="993300"/>
                </a:solidFill>
                <a:latin typeface="Arial MT"/>
                <a:cs typeface="Arial MT"/>
              </a:rPr>
              <a:t>diverso</a:t>
            </a:r>
            <a:r>
              <a:rPr sz="2800" spc="-45" dirty="0">
                <a:solidFill>
                  <a:srgbClr val="99330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993300"/>
                </a:solidFill>
                <a:latin typeface="Arial MT"/>
                <a:cs typeface="Arial MT"/>
              </a:rPr>
              <a:t>dal</a:t>
            </a:r>
            <a:r>
              <a:rPr sz="2800" spc="-45" dirty="0">
                <a:solidFill>
                  <a:srgbClr val="993300"/>
                </a:solidFill>
                <a:latin typeface="Arial MT"/>
                <a:cs typeface="Arial MT"/>
              </a:rPr>
              <a:t> </a:t>
            </a:r>
            <a:r>
              <a:rPr sz="2800" spc="-10" dirty="0">
                <a:solidFill>
                  <a:srgbClr val="993300"/>
                </a:solidFill>
                <a:latin typeface="Arial MT"/>
                <a:cs typeface="Arial MT"/>
              </a:rPr>
              <a:t>solito.</a:t>
            </a:r>
            <a:endParaRPr sz="2800" dirty="0">
              <a:latin typeface="Arial MT"/>
              <a:cs typeface="Arial MT"/>
            </a:endParaRPr>
          </a:p>
          <a:p>
            <a:pPr marL="373380" marR="619760" indent="-281940">
              <a:lnSpc>
                <a:spcPct val="100000"/>
              </a:lnSpc>
              <a:spcBef>
                <a:spcPts val="675"/>
              </a:spcBef>
              <a:buChar char="•"/>
              <a:tabLst>
                <a:tab pos="373380" algn="l"/>
              </a:tabLst>
            </a:pPr>
            <a:r>
              <a:rPr sz="2800" spc="-30" dirty="0">
                <a:solidFill>
                  <a:srgbClr val="993300"/>
                </a:solidFill>
                <a:latin typeface="Arial MT"/>
                <a:cs typeface="Arial MT"/>
              </a:rPr>
              <a:t>Togliamoci</a:t>
            </a:r>
            <a:r>
              <a:rPr sz="2800" spc="-110" dirty="0">
                <a:solidFill>
                  <a:srgbClr val="993300"/>
                </a:solidFill>
                <a:latin typeface="Arial MT"/>
                <a:cs typeface="Arial MT"/>
              </a:rPr>
              <a:t> </a:t>
            </a:r>
            <a:r>
              <a:rPr sz="2800" spc="-25" dirty="0">
                <a:solidFill>
                  <a:srgbClr val="993300"/>
                </a:solidFill>
                <a:latin typeface="Arial MT"/>
                <a:cs typeface="Arial MT"/>
              </a:rPr>
              <a:t>un </a:t>
            </a:r>
            <a:r>
              <a:rPr sz="2800" dirty="0">
                <a:solidFill>
                  <a:srgbClr val="993300"/>
                </a:solidFill>
                <a:latin typeface="Arial MT"/>
                <a:cs typeface="Arial MT"/>
              </a:rPr>
              <a:t>cappello</a:t>
            </a:r>
            <a:r>
              <a:rPr sz="2800" spc="-75" dirty="0">
                <a:solidFill>
                  <a:srgbClr val="993300"/>
                </a:solidFill>
                <a:latin typeface="Arial MT"/>
                <a:cs typeface="Arial MT"/>
              </a:rPr>
              <a:t> </a:t>
            </a:r>
            <a:r>
              <a:rPr sz="2800" spc="-50" dirty="0">
                <a:solidFill>
                  <a:srgbClr val="993300"/>
                </a:solidFill>
                <a:latin typeface="Arial MT"/>
                <a:cs typeface="Arial MT"/>
              </a:rPr>
              <a:t>e </a:t>
            </a:r>
            <a:r>
              <a:rPr sz="2800" dirty="0">
                <a:solidFill>
                  <a:srgbClr val="993300"/>
                </a:solidFill>
                <a:latin typeface="Arial MT"/>
                <a:cs typeface="Arial MT"/>
              </a:rPr>
              <a:t>mettiamocene</a:t>
            </a:r>
            <a:r>
              <a:rPr sz="2800" spc="-125" dirty="0">
                <a:solidFill>
                  <a:srgbClr val="993300"/>
                </a:solidFill>
                <a:latin typeface="Arial MT"/>
                <a:cs typeface="Arial MT"/>
              </a:rPr>
              <a:t> </a:t>
            </a:r>
            <a:r>
              <a:rPr sz="2800" spc="-25" dirty="0">
                <a:solidFill>
                  <a:srgbClr val="993300"/>
                </a:solidFill>
                <a:latin typeface="Arial MT"/>
                <a:cs typeface="Arial MT"/>
              </a:rPr>
              <a:t>un </a:t>
            </a:r>
            <a:r>
              <a:rPr sz="2800" spc="-10" dirty="0">
                <a:solidFill>
                  <a:srgbClr val="993300"/>
                </a:solidFill>
                <a:latin typeface="Arial MT"/>
                <a:cs typeface="Arial MT"/>
              </a:rPr>
              <a:t>altro.</a:t>
            </a:r>
            <a:endParaRPr sz="2800" dirty="0">
              <a:latin typeface="Arial MT"/>
              <a:cs typeface="Arial MT"/>
            </a:endParaRPr>
          </a:p>
          <a:p>
            <a:pPr marL="372745" indent="-281305">
              <a:lnSpc>
                <a:spcPct val="100000"/>
              </a:lnSpc>
              <a:spcBef>
                <a:spcPts val="675"/>
              </a:spcBef>
              <a:buChar char="•"/>
              <a:tabLst>
                <a:tab pos="372745" algn="l"/>
              </a:tabLst>
            </a:pPr>
            <a:r>
              <a:rPr sz="2800" dirty="0">
                <a:solidFill>
                  <a:srgbClr val="993300"/>
                </a:solidFill>
                <a:latin typeface="Arial MT"/>
                <a:cs typeface="Arial MT"/>
              </a:rPr>
              <a:t>Ce</a:t>
            </a:r>
            <a:r>
              <a:rPr sz="2800" spc="-35" dirty="0">
                <a:solidFill>
                  <a:srgbClr val="99330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993300"/>
                </a:solidFill>
                <a:latin typeface="Arial MT"/>
                <a:cs typeface="Arial MT"/>
              </a:rPr>
              <a:t>ne</a:t>
            </a:r>
            <a:r>
              <a:rPr sz="2800" spc="-45" dirty="0">
                <a:solidFill>
                  <a:srgbClr val="99330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993300"/>
                </a:solidFill>
                <a:latin typeface="Arial MT"/>
                <a:cs typeface="Arial MT"/>
              </a:rPr>
              <a:t>bastano</a:t>
            </a:r>
            <a:r>
              <a:rPr sz="2800" spc="-50" dirty="0">
                <a:solidFill>
                  <a:srgbClr val="993300"/>
                </a:solidFill>
                <a:latin typeface="Arial MT"/>
                <a:cs typeface="Arial MT"/>
              </a:rPr>
              <a:t> </a:t>
            </a:r>
            <a:r>
              <a:rPr sz="2800" spc="-20" dirty="0">
                <a:solidFill>
                  <a:srgbClr val="993300"/>
                </a:solidFill>
                <a:latin typeface="Arial MT"/>
                <a:cs typeface="Arial MT"/>
              </a:rPr>
              <a:t>sei.</a:t>
            </a:r>
            <a:endParaRPr sz="2800" dirty="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4800" y="4724400"/>
            <a:ext cx="2438400" cy="1616075"/>
          </a:xfrm>
          <a:prstGeom prst="rect">
            <a:avLst/>
          </a:prstGeom>
          <a:solidFill>
            <a:srgbClr val="3333CC"/>
          </a:solidFill>
        </p:spPr>
        <p:txBody>
          <a:bodyPr vert="horz" wrap="square" lIns="0" tIns="54610" rIns="0" bIns="0" rtlCol="0">
            <a:spAutoFit/>
          </a:bodyPr>
          <a:lstStyle/>
          <a:p>
            <a:pPr marL="90805" marR="129539">
              <a:lnSpc>
                <a:spcPts val="2400"/>
              </a:lnSpc>
              <a:spcBef>
                <a:spcPts val="430"/>
              </a:spcBef>
            </a:pPr>
            <a:r>
              <a:rPr sz="2100" dirty="0">
                <a:solidFill>
                  <a:srgbClr val="FFFF99"/>
                </a:solidFill>
                <a:latin typeface="Tahoma"/>
                <a:cs typeface="Tahoma"/>
              </a:rPr>
              <a:t>Se</a:t>
            </a:r>
            <a:r>
              <a:rPr sz="2100" spc="-135" dirty="0">
                <a:solidFill>
                  <a:srgbClr val="FFFF99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FFFF99"/>
                </a:solidFill>
                <a:latin typeface="Tahoma"/>
                <a:cs typeface="Tahoma"/>
              </a:rPr>
              <a:t>si</a:t>
            </a:r>
            <a:r>
              <a:rPr sz="2100" spc="-150" dirty="0">
                <a:solidFill>
                  <a:srgbClr val="FFFF99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FFFF99"/>
                </a:solidFill>
                <a:latin typeface="Tahoma"/>
                <a:cs typeface="Tahoma"/>
              </a:rPr>
              <a:t>ha</a:t>
            </a:r>
            <a:r>
              <a:rPr sz="2100" spc="-140" dirty="0">
                <a:solidFill>
                  <a:srgbClr val="FFFF99"/>
                </a:solidFill>
                <a:latin typeface="Tahoma"/>
                <a:cs typeface="Tahoma"/>
              </a:rPr>
              <a:t> </a:t>
            </a:r>
            <a:r>
              <a:rPr sz="2100" spc="-20" dirty="0">
                <a:solidFill>
                  <a:srgbClr val="FFFF99"/>
                </a:solidFill>
                <a:latin typeface="Tahoma"/>
                <a:cs typeface="Tahoma"/>
              </a:rPr>
              <a:t>solo</a:t>
            </a:r>
            <a:r>
              <a:rPr sz="2100" spc="-145" dirty="0">
                <a:solidFill>
                  <a:srgbClr val="FFFF99"/>
                </a:solidFill>
                <a:latin typeface="Tahoma"/>
                <a:cs typeface="Tahoma"/>
              </a:rPr>
              <a:t> </a:t>
            </a:r>
            <a:r>
              <a:rPr sz="2100" spc="-35" dirty="0">
                <a:solidFill>
                  <a:srgbClr val="FFFF99"/>
                </a:solidFill>
                <a:latin typeface="Tahoma"/>
                <a:cs typeface="Tahoma"/>
              </a:rPr>
              <a:t>un </a:t>
            </a:r>
            <a:r>
              <a:rPr sz="2100" spc="-45" dirty="0">
                <a:solidFill>
                  <a:srgbClr val="FFFF99"/>
                </a:solidFill>
                <a:latin typeface="Tahoma"/>
                <a:cs typeface="Tahoma"/>
              </a:rPr>
              <a:t>martello,</a:t>
            </a:r>
            <a:r>
              <a:rPr sz="2100" spc="-110" dirty="0">
                <a:solidFill>
                  <a:srgbClr val="FFFF99"/>
                </a:solidFill>
                <a:latin typeface="Tahoma"/>
                <a:cs typeface="Tahoma"/>
              </a:rPr>
              <a:t> </a:t>
            </a:r>
            <a:r>
              <a:rPr sz="2100" spc="-30" dirty="0">
                <a:solidFill>
                  <a:srgbClr val="FFFF99"/>
                </a:solidFill>
                <a:latin typeface="Tahoma"/>
                <a:cs typeface="Tahoma"/>
              </a:rPr>
              <a:t>tutte</a:t>
            </a:r>
            <a:r>
              <a:rPr sz="2100" spc="-95" dirty="0">
                <a:solidFill>
                  <a:srgbClr val="FFFF99"/>
                </a:solidFill>
                <a:latin typeface="Tahoma"/>
                <a:cs typeface="Tahoma"/>
              </a:rPr>
              <a:t> </a:t>
            </a:r>
            <a:r>
              <a:rPr sz="2100" spc="-25" dirty="0">
                <a:solidFill>
                  <a:srgbClr val="FFFF99"/>
                </a:solidFill>
                <a:latin typeface="Tahoma"/>
                <a:cs typeface="Tahoma"/>
              </a:rPr>
              <a:t>le </a:t>
            </a:r>
            <a:r>
              <a:rPr sz="2100" spc="-40" dirty="0">
                <a:solidFill>
                  <a:srgbClr val="FFFF99"/>
                </a:solidFill>
                <a:latin typeface="Tahoma"/>
                <a:cs typeface="Tahoma"/>
              </a:rPr>
              <a:t>soluzioni</a:t>
            </a:r>
            <a:r>
              <a:rPr sz="2100" spc="-80" dirty="0">
                <a:solidFill>
                  <a:srgbClr val="FFFF99"/>
                </a:solidFill>
                <a:latin typeface="Tahoma"/>
                <a:cs typeface="Tahoma"/>
              </a:rPr>
              <a:t> </a:t>
            </a:r>
            <a:r>
              <a:rPr sz="2100" spc="-65" dirty="0">
                <a:solidFill>
                  <a:srgbClr val="FFFF99"/>
                </a:solidFill>
                <a:latin typeface="Tahoma"/>
                <a:cs typeface="Tahoma"/>
              </a:rPr>
              <a:t>avranno</a:t>
            </a:r>
            <a:r>
              <a:rPr sz="2100" spc="-75" dirty="0">
                <a:solidFill>
                  <a:srgbClr val="FFFF99"/>
                </a:solidFill>
                <a:latin typeface="Tahoma"/>
                <a:cs typeface="Tahoma"/>
              </a:rPr>
              <a:t> </a:t>
            </a:r>
            <a:r>
              <a:rPr sz="2100" spc="-25" dirty="0">
                <a:solidFill>
                  <a:srgbClr val="FFFF99"/>
                </a:solidFill>
                <a:latin typeface="Tahoma"/>
                <a:cs typeface="Tahoma"/>
              </a:rPr>
              <a:t>la </a:t>
            </a:r>
            <a:r>
              <a:rPr sz="2100" spc="-50" dirty="0">
                <a:solidFill>
                  <a:srgbClr val="FFFF99"/>
                </a:solidFill>
                <a:latin typeface="Tahoma"/>
                <a:cs typeface="Tahoma"/>
              </a:rPr>
              <a:t>forma</a:t>
            </a:r>
            <a:r>
              <a:rPr sz="2100" spc="-114" dirty="0">
                <a:solidFill>
                  <a:srgbClr val="FFFF99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FFFF99"/>
                </a:solidFill>
                <a:latin typeface="Tahoma"/>
                <a:cs typeface="Tahoma"/>
              </a:rPr>
              <a:t>di</a:t>
            </a:r>
            <a:r>
              <a:rPr sz="2100" spc="-120" dirty="0">
                <a:solidFill>
                  <a:srgbClr val="FFFF99"/>
                </a:solidFill>
                <a:latin typeface="Tahoma"/>
                <a:cs typeface="Tahoma"/>
              </a:rPr>
              <a:t> </a:t>
            </a:r>
            <a:r>
              <a:rPr sz="2100" spc="-10" dirty="0">
                <a:solidFill>
                  <a:srgbClr val="FFFF99"/>
                </a:solidFill>
                <a:latin typeface="Tahoma"/>
                <a:cs typeface="Tahoma"/>
              </a:rPr>
              <a:t>un</a:t>
            </a:r>
            <a:r>
              <a:rPr sz="2100" spc="-125" dirty="0">
                <a:solidFill>
                  <a:srgbClr val="FFFF99"/>
                </a:solidFill>
                <a:latin typeface="Tahoma"/>
                <a:cs typeface="Tahoma"/>
              </a:rPr>
              <a:t> </a:t>
            </a:r>
            <a:r>
              <a:rPr sz="2100" spc="-10" dirty="0">
                <a:solidFill>
                  <a:srgbClr val="FFFF99"/>
                </a:solidFill>
                <a:latin typeface="Tahoma"/>
                <a:cs typeface="Tahoma"/>
              </a:rPr>
              <a:t>chiodo (Bill</a:t>
            </a:r>
            <a:r>
              <a:rPr sz="2100" spc="-130" dirty="0">
                <a:solidFill>
                  <a:srgbClr val="FFFF99"/>
                </a:solidFill>
                <a:latin typeface="Tahoma"/>
                <a:cs typeface="Tahoma"/>
              </a:rPr>
              <a:t> </a:t>
            </a:r>
            <a:r>
              <a:rPr sz="2100" spc="-10" dirty="0">
                <a:solidFill>
                  <a:srgbClr val="FFFF99"/>
                </a:solidFill>
                <a:latin typeface="Tahoma"/>
                <a:cs typeface="Tahoma"/>
              </a:rPr>
              <a:t>Gates)</a:t>
            </a:r>
            <a:endParaRPr sz="21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47695" y="4577091"/>
            <a:ext cx="1900688" cy="1899095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59379" y="14732"/>
            <a:ext cx="28238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Tahoma"/>
                <a:cs typeface="Tahoma"/>
              </a:rPr>
              <a:t>Le</a:t>
            </a:r>
            <a:r>
              <a:rPr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pc="-10" dirty="0">
                <a:solidFill>
                  <a:srgbClr val="FFFFFF"/>
                </a:solidFill>
                <a:latin typeface="Tahoma"/>
                <a:cs typeface="Tahoma"/>
              </a:rPr>
              <a:t>domande</a:t>
            </a:r>
          </a:p>
        </p:txBody>
      </p:sp>
      <p:sp>
        <p:nvSpPr>
          <p:cNvPr id="4" name="object 4"/>
          <p:cNvSpPr/>
          <p:nvPr/>
        </p:nvSpPr>
        <p:spPr>
          <a:xfrm>
            <a:off x="381000" y="762000"/>
            <a:ext cx="8458200" cy="5943600"/>
          </a:xfrm>
          <a:custGeom>
            <a:avLst/>
            <a:gdLst/>
            <a:ahLst/>
            <a:cxnLst/>
            <a:rect l="l" t="t" r="r" b="b"/>
            <a:pathLst>
              <a:path w="8458200" h="5943600">
                <a:moveTo>
                  <a:pt x="8458200" y="0"/>
                </a:moveTo>
                <a:lnTo>
                  <a:pt x="0" y="0"/>
                </a:lnTo>
                <a:lnTo>
                  <a:pt x="0" y="5943600"/>
                </a:lnTo>
                <a:lnTo>
                  <a:pt x="8458200" y="5943600"/>
                </a:lnTo>
                <a:lnTo>
                  <a:pt x="8458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86788" y="867727"/>
            <a:ext cx="6169025" cy="5732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30325">
              <a:lnSpc>
                <a:spcPct val="120000"/>
              </a:lnSpc>
              <a:spcBef>
                <a:spcPts val="100"/>
              </a:spcBef>
            </a:pPr>
            <a:r>
              <a:rPr sz="2600" dirty="0">
                <a:latin typeface="Tahoma"/>
                <a:cs typeface="Tahoma"/>
              </a:rPr>
              <a:t>Quali</a:t>
            </a:r>
            <a:r>
              <a:rPr sz="2600" spc="-55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risultati</a:t>
            </a:r>
            <a:r>
              <a:rPr sz="2600" spc="-4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vogliamo</a:t>
            </a:r>
            <a:r>
              <a:rPr sz="2600" spc="-40" dirty="0">
                <a:latin typeface="Tahoma"/>
                <a:cs typeface="Tahoma"/>
              </a:rPr>
              <a:t> </a:t>
            </a:r>
            <a:r>
              <a:rPr sz="2600" spc="-10" dirty="0">
                <a:latin typeface="Tahoma"/>
                <a:cs typeface="Tahoma"/>
              </a:rPr>
              <a:t>ottenere? </a:t>
            </a:r>
            <a:r>
              <a:rPr sz="2600" dirty="0">
                <a:latin typeface="Tahoma"/>
                <a:cs typeface="Tahoma"/>
              </a:rPr>
              <a:t>Quali</a:t>
            </a:r>
            <a:r>
              <a:rPr sz="2600" spc="-5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elementi</a:t>
            </a:r>
            <a:r>
              <a:rPr sz="2600" spc="-35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si</a:t>
            </a:r>
            <a:r>
              <a:rPr sz="2600" spc="-40" dirty="0">
                <a:latin typeface="Tahoma"/>
                <a:cs typeface="Tahoma"/>
              </a:rPr>
              <a:t> </a:t>
            </a:r>
            <a:r>
              <a:rPr sz="2600" spc="-10" dirty="0">
                <a:latin typeface="Tahoma"/>
                <a:cs typeface="Tahoma"/>
              </a:rPr>
              <a:t>assomigliano?</a:t>
            </a:r>
            <a:endParaRPr sz="2600" dirty="0">
              <a:latin typeface="Tahoma"/>
              <a:cs typeface="Tahoma"/>
            </a:endParaRPr>
          </a:p>
          <a:p>
            <a:pPr marL="12700" marR="880744">
              <a:lnSpc>
                <a:spcPct val="120000"/>
              </a:lnSpc>
            </a:pPr>
            <a:r>
              <a:rPr sz="2600" dirty="0">
                <a:latin typeface="Tahoma"/>
                <a:cs typeface="Tahoma"/>
              </a:rPr>
              <a:t>Quali</a:t>
            </a:r>
            <a:r>
              <a:rPr sz="2600" spc="-5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elementi</a:t>
            </a:r>
            <a:r>
              <a:rPr sz="2600" spc="-35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sono</a:t>
            </a:r>
            <a:r>
              <a:rPr sz="2600" spc="-45" dirty="0">
                <a:latin typeface="Tahoma"/>
                <a:cs typeface="Tahoma"/>
              </a:rPr>
              <a:t> </a:t>
            </a:r>
            <a:r>
              <a:rPr sz="2600" spc="-10" dirty="0">
                <a:latin typeface="Tahoma"/>
                <a:cs typeface="Tahoma"/>
              </a:rPr>
              <a:t>differenti? </a:t>
            </a:r>
            <a:r>
              <a:rPr sz="2600" dirty="0">
                <a:latin typeface="Tahoma"/>
                <a:cs typeface="Tahoma"/>
              </a:rPr>
              <a:t>Quale</a:t>
            </a:r>
            <a:r>
              <a:rPr sz="2600" spc="-45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decisione</a:t>
            </a:r>
            <a:r>
              <a:rPr sz="2600" spc="-45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vogliamo</a:t>
            </a:r>
            <a:r>
              <a:rPr sz="2600" spc="-30" dirty="0">
                <a:latin typeface="Tahoma"/>
                <a:cs typeface="Tahoma"/>
              </a:rPr>
              <a:t> </a:t>
            </a:r>
            <a:r>
              <a:rPr sz="2600" spc="-10" dirty="0">
                <a:latin typeface="Tahoma"/>
                <a:cs typeface="Tahoma"/>
              </a:rPr>
              <a:t>prendere?</a:t>
            </a:r>
            <a:endParaRPr sz="2600" dirty="0">
              <a:latin typeface="Tahoma"/>
              <a:cs typeface="Tahoma"/>
            </a:endParaRPr>
          </a:p>
          <a:p>
            <a:pPr marL="12700" marR="433070">
              <a:lnSpc>
                <a:spcPct val="120000"/>
              </a:lnSpc>
            </a:pPr>
            <a:r>
              <a:rPr sz="2600" dirty="0">
                <a:latin typeface="Tahoma"/>
                <a:cs typeface="Tahoma"/>
              </a:rPr>
              <a:t>Come</a:t>
            </a:r>
            <a:r>
              <a:rPr sz="2600" spc="-45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verifichiamo</a:t>
            </a:r>
            <a:r>
              <a:rPr sz="2600" spc="-35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se</a:t>
            </a:r>
            <a:r>
              <a:rPr sz="2600" spc="-4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la</a:t>
            </a:r>
            <a:r>
              <a:rPr sz="2600" spc="-3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cosa</a:t>
            </a:r>
            <a:r>
              <a:rPr sz="2600" spc="-35" dirty="0">
                <a:latin typeface="Tahoma"/>
                <a:cs typeface="Tahoma"/>
              </a:rPr>
              <a:t> </a:t>
            </a:r>
            <a:r>
              <a:rPr sz="2600" spc="-10" dirty="0">
                <a:latin typeface="Tahoma"/>
                <a:cs typeface="Tahoma"/>
              </a:rPr>
              <a:t>funziona? </a:t>
            </a:r>
            <a:r>
              <a:rPr sz="2600" dirty="0">
                <a:latin typeface="Tahoma"/>
                <a:cs typeface="Tahoma"/>
              </a:rPr>
              <a:t>Come</a:t>
            </a:r>
            <a:r>
              <a:rPr sz="2600" spc="-3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ci</a:t>
            </a:r>
            <a:r>
              <a:rPr sz="2600" spc="-5" dirty="0">
                <a:latin typeface="Tahoma"/>
                <a:cs typeface="Tahoma"/>
              </a:rPr>
              <a:t> </a:t>
            </a:r>
            <a:r>
              <a:rPr sz="2600" spc="-10" dirty="0">
                <a:latin typeface="Tahoma"/>
                <a:cs typeface="Tahoma"/>
              </a:rPr>
              <a:t>organizziamo?</a:t>
            </a:r>
            <a:endParaRPr sz="2600" dirty="0">
              <a:latin typeface="Tahoma"/>
              <a:cs typeface="Tahoma"/>
            </a:endParaRPr>
          </a:p>
          <a:p>
            <a:pPr marL="12700" marR="5080">
              <a:lnSpc>
                <a:spcPct val="120000"/>
              </a:lnSpc>
            </a:pPr>
            <a:r>
              <a:rPr sz="2600" dirty="0">
                <a:latin typeface="Tahoma"/>
                <a:cs typeface="Tahoma"/>
              </a:rPr>
              <a:t>Quali</a:t>
            </a:r>
            <a:r>
              <a:rPr sz="2600" spc="-4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fattori</a:t>
            </a:r>
            <a:r>
              <a:rPr sz="2600" spc="-25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prendiamo</a:t>
            </a:r>
            <a:r>
              <a:rPr sz="2600" spc="-35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in</a:t>
            </a:r>
            <a:r>
              <a:rPr sz="2600" spc="-20" dirty="0">
                <a:latin typeface="Tahoma"/>
                <a:cs typeface="Tahoma"/>
              </a:rPr>
              <a:t> </a:t>
            </a:r>
            <a:r>
              <a:rPr sz="2600" spc="-10" dirty="0">
                <a:latin typeface="Tahoma"/>
                <a:cs typeface="Tahoma"/>
              </a:rPr>
              <a:t>considerazione? </a:t>
            </a:r>
            <a:r>
              <a:rPr sz="2600" dirty="0">
                <a:latin typeface="Tahoma"/>
                <a:cs typeface="Tahoma"/>
              </a:rPr>
              <a:t>Quando</a:t>
            </a:r>
            <a:r>
              <a:rPr sz="2600" spc="-3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facciamo</a:t>
            </a:r>
            <a:r>
              <a:rPr sz="2600" spc="-20" dirty="0">
                <a:latin typeface="Tahoma"/>
                <a:cs typeface="Tahoma"/>
              </a:rPr>
              <a:t> </a:t>
            </a:r>
            <a:r>
              <a:rPr sz="2600" spc="-10" dirty="0">
                <a:latin typeface="Tahoma"/>
                <a:cs typeface="Tahoma"/>
              </a:rPr>
              <a:t>questo?</a:t>
            </a:r>
            <a:endParaRPr sz="2600" dirty="0">
              <a:latin typeface="Tahoma"/>
              <a:cs typeface="Tahoma"/>
            </a:endParaRPr>
          </a:p>
          <a:p>
            <a:pPr marL="12700" marR="577850">
              <a:lnSpc>
                <a:spcPct val="120000"/>
              </a:lnSpc>
            </a:pPr>
            <a:r>
              <a:rPr sz="2600" dirty="0">
                <a:latin typeface="Tahoma"/>
                <a:cs typeface="Tahoma"/>
              </a:rPr>
              <a:t>Da</a:t>
            </a:r>
            <a:r>
              <a:rPr sz="2600" spc="-3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dove</a:t>
            </a:r>
            <a:r>
              <a:rPr sz="2600" spc="-35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iniziamo?</a:t>
            </a:r>
            <a:r>
              <a:rPr sz="2600" spc="-3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Come</a:t>
            </a:r>
            <a:r>
              <a:rPr sz="2600" spc="-20" dirty="0">
                <a:latin typeface="Tahoma"/>
                <a:cs typeface="Tahoma"/>
              </a:rPr>
              <a:t> </a:t>
            </a:r>
            <a:r>
              <a:rPr sz="2600" spc="-10" dirty="0">
                <a:latin typeface="Tahoma"/>
                <a:cs typeface="Tahoma"/>
              </a:rPr>
              <a:t>cominciamo? </a:t>
            </a:r>
            <a:r>
              <a:rPr sz="2600" dirty="0" err="1">
                <a:latin typeface="Tahoma"/>
                <a:cs typeface="Tahoma"/>
              </a:rPr>
              <a:t>Applichiamo</a:t>
            </a:r>
            <a:r>
              <a:rPr sz="2600" spc="-35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le</a:t>
            </a:r>
            <a:r>
              <a:rPr sz="2600" spc="-4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5</a:t>
            </a:r>
            <a:r>
              <a:rPr sz="2600" spc="-15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w</a:t>
            </a:r>
            <a:r>
              <a:rPr sz="2600" spc="-35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+</a:t>
            </a:r>
            <a:r>
              <a:rPr sz="2600" spc="-30" dirty="0">
                <a:latin typeface="Tahoma"/>
                <a:cs typeface="Tahoma"/>
              </a:rPr>
              <a:t> </a:t>
            </a:r>
            <a:r>
              <a:rPr sz="2600" spc="-25" dirty="0">
                <a:latin typeface="Tahoma"/>
                <a:cs typeface="Tahoma"/>
              </a:rPr>
              <a:t>1h?</a:t>
            </a:r>
            <a:endParaRPr sz="2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Tahoma"/>
                <a:cs typeface="Tahoma"/>
              </a:rPr>
              <a:t>Chi</a:t>
            </a:r>
            <a:r>
              <a:rPr sz="2600" spc="-1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fa</a:t>
            </a:r>
            <a:r>
              <a:rPr sz="2600" spc="-20" dirty="0">
                <a:latin typeface="Tahoma"/>
                <a:cs typeface="Tahoma"/>
              </a:rPr>
              <a:t> </a:t>
            </a:r>
            <a:r>
              <a:rPr sz="2600" dirty="0" err="1">
                <a:latin typeface="Tahoma"/>
                <a:cs typeface="Tahoma"/>
              </a:rPr>
              <a:t>che</a:t>
            </a:r>
            <a:r>
              <a:rPr sz="2600" spc="-25" dirty="0">
                <a:latin typeface="Tahoma"/>
                <a:cs typeface="Tahoma"/>
              </a:rPr>
              <a:t> </a:t>
            </a:r>
            <a:r>
              <a:rPr sz="2600" spc="-20" dirty="0" err="1">
                <a:latin typeface="Tahoma"/>
                <a:cs typeface="Tahoma"/>
              </a:rPr>
              <a:t>cosa</a:t>
            </a:r>
            <a:r>
              <a:rPr sz="2600" spc="-20" dirty="0">
                <a:latin typeface="Tahoma"/>
                <a:cs typeface="Tahoma"/>
              </a:rPr>
              <a:t>?</a:t>
            </a:r>
            <a:endParaRPr sz="2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600" dirty="0" err="1">
                <a:latin typeface="Tahoma"/>
                <a:cs typeface="Tahoma"/>
              </a:rPr>
              <a:t>Qual</a:t>
            </a:r>
            <a:r>
              <a:rPr sz="2600" spc="-3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è</a:t>
            </a:r>
            <a:r>
              <a:rPr sz="2600" spc="-25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la</a:t>
            </a:r>
            <a:r>
              <a:rPr sz="2600" spc="-1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nostra</a:t>
            </a:r>
            <a:r>
              <a:rPr sz="2600" spc="-35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scala</a:t>
            </a:r>
            <a:r>
              <a:rPr sz="2600" spc="-15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di</a:t>
            </a:r>
            <a:r>
              <a:rPr sz="2600" spc="-5" dirty="0">
                <a:latin typeface="Tahoma"/>
                <a:cs typeface="Tahoma"/>
              </a:rPr>
              <a:t> </a:t>
            </a:r>
            <a:r>
              <a:rPr sz="2600" spc="-10" dirty="0">
                <a:latin typeface="Tahoma"/>
                <a:cs typeface="Tahoma"/>
              </a:rPr>
              <a:t>priorità?</a:t>
            </a:r>
            <a:endParaRPr sz="26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59379" y="14732"/>
            <a:ext cx="28238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Tahoma"/>
                <a:cs typeface="Tahoma"/>
              </a:rPr>
              <a:t>Le</a:t>
            </a:r>
            <a:r>
              <a:rPr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pc="-10" dirty="0">
                <a:solidFill>
                  <a:srgbClr val="FFFFFF"/>
                </a:solidFill>
                <a:latin typeface="Tahoma"/>
                <a:cs typeface="Tahoma"/>
              </a:rPr>
              <a:t>domande</a:t>
            </a:r>
          </a:p>
        </p:txBody>
      </p:sp>
      <p:sp>
        <p:nvSpPr>
          <p:cNvPr id="4" name="object 4"/>
          <p:cNvSpPr/>
          <p:nvPr/>
        </p:nvSpPr>
        <p:spPr>
          <a:xfrm>
            <a:off x="381000" y="762000"/>
            <a:ext cx="8458200" cy="5943600"/>
          </a:xfrm>
          <a:custGeom>
            <a:avLst/>
            <a:gdLst/>
            <a:ahLst/>
            <a:cxnLst/>
            <a:rect l="l" t="t" r="r" b="b"/>
            <a:pathLst>
              <a:path w="8458200" h="5943600">
                <a:moveTo>
                  <a:pt x="8458200" y="0"/>
                </a:moveTo>
                <a:lnTo>
                  <a:pt x="0" y="0"/>
                </a:lnTo>
                <a:lnTo>
                  <a:pt x="0" y="5943600"/>
                </a:lnTo>
                <a:lnTo>
                  <a:pt x="8458200" y="5943600"/>
                </a:lnTo>
                <a:lnTo>
                  <a:pt x="8458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88645" y="967740"/>
            <a:ext cx="8250555" cy="5118068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2800" b="1" dirty="0">
                <a:solidFill>
                  <a:srgbClr val="FF3300"/>
                </a:solidFill>
                <a:latin typeface="Tahoma"/>
                <a:cs typeface="Tahoma"/>
              </a:rPr>
              <a:t>Le</a:t>
            </a:r>
            <a:r>
              <a:rPr sz="2800" b="1" spc="-5" dirty="0">
                <a:solidFill>
                  <a:srgbClr val="FF33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FF3300"/>
                </a:solidFill>
                <a:latin typeface="Tahoma"/>
                <a:cs typeface="Tahoma"/>
              </a:rPr>
              <a:t>5</a:t>
            </a:r>
            <a:r>
              <a:rPr sz="2800" b="1" spc="-30" dirty="0">
                <a:solidFill>
                  <a:srgbClr val="FF33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FF3300"/>
                </a:solidFill>
                <a:latin typeface="Tahoma"/>
                <a:cs typeface="Tahoma"/>
              </a:rPr>
              <a:t>w</a:t>
            </a:r>
            <a:r>
              <a:rPr sz="2800" b="1" spc="-15" dirty="0">
                <a:solidFill>
                  <a:srgbClr val="FF33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FF3300"/>
                </a:solidFill>
                <a:latin typeface="Tahoma"/>
                <a:cs typeface="Tahoma"/>
              </a:rPr>
              <a:t>+</a:t>
            </a:r>
            <a:r>
              <a:rPr sz="2800" b="1" spc="-20" dirty="0">
                <a:solidFill>
                  <a:srgbClr val="FF3300"/>
                </a:solidFill>
                <a:latin typeface="Tahoma"/>
                <a:cs typeface="Tahoma"/>
              </a:rPr>
              <a:t> </a:t>
            </a:r>
            <a:r>
              <a:rPr sz="2800" b="1" spc="-25" dirty="0">
                <a:solidFill>
                  <a:srgbClr val="FF3300"/>
                </a:solidFill>
                <a:latin typeface="Tahoma"/>
                <a:cs typeface="Tahoma"/>
              </a:rPr>
              <a:t>1h</a:t>
            </a:r>
            <a:endParaRPr sz="2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endParaRPr lang="it-IT" sz="2800" b="1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2800" b="1" dirty="0">
                <a:latin typeface="Tahoma"/>
                <a:cs typeface="Tahoma"/>
              </a:rPr>
              <a:t>Who</a:t>
            </a:r>
            <a:r>
              <a:rPr sz="2800" dirty="0">
                <a:latin typeface="Tahoma"/>
                <a:cs typeface="Tahoma"/>
              </a:rPr>
              <a:t>?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Chi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fa,</a:t>
            </a:r>
            <a:r>
              <a:rPr sz="2800" spc="-7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dice,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spc="-25" dirty="0">
                <a:latin typeface="Tahoma"/>
                <a:cs typeface="Tahoma"/>
              </a:rPr>
              <a:t>va?</a:t>
            </a:r>
            <a:endParaRPr sz="2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2800" b="1" dirty="0">
                <a:latin typeface="Tahoma"/>
                <a:cs typeface="Tahoma"/>
              </a:rPr>
              <a:t>Where</a:t>
            </a:r>
            <a:r>
              <a:rPr sz="2800" dirty="0">
                <a:latin typeface="Tahoma"/>
                <a:cs typeface="Tahoma"/>
              </a:rPr>
              <a:t>?</a:t>
            </a:r>
            <a:r>
              <a:rPr sz="2800" spc="-10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Dove?</a:t>
            </a:r>
            <a:endParaRPr sz="2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2800" b="1" dirty="0">
                <a:latin typeface="Tahoma"/>
                <a:cs typeface="Tahoma"/>
              </a:rPr>
              <a:t>When</a:t>
            </a:r>
            <a:r>
              <a:rPr sz="2800" dirty="0">
                <a:latin typeface="Tahoma"/>
                <a:cs typeface="Tahoma"/>
              </a:rPr>
              <a:t>?</a:t>
            </a:r>
            <a:r>
              <a:rPr sz="2800" spc="-9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Quando?</a:t>
            </a:r>
            <a:endParaRPr sz="2800" dirty="0">
              <a:latin typeface="Tahoma"/>
              <a:cs typeface="Tahoma"/>
            </a:endParaRPr>
          </a:p>
          <a:p>
            <a:pPr marL="12700" marR="1218565">
              <a:lnSpc>
                <a:spcPts val="3240"/>
              </a:lnSpc>
              <a:spcBef>
                <a:spcPts val="770"/>
              </a:spcBef>
            </a:pPr>
            <a:r>
              <a:rPr sz="2800" b="1" dirty="0">
                <a:latin typeface="Tahoma"/>
                <a:cs typeface="Tahoma"/>
              </a:rPr>
              <a:t>What</a:t>
            </a:r>
            <a:r>
              <a:rPr sz="2800" dirty="0">
                <a:latin typeface="Tahoma"/>
                <a:cs typeface="Tahoma"/>
              </a:rPr>
              <a:t>?</a:t>
            </a:r>
            <a:r>
              <a:rPr sz="2800" spc="-3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Che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cosa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fa,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succede,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è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successo, succederà?</a:t>
            </a:r>
            <a:endParaRPr sz="2800" dirty="0">
              <a:latin typeface="Tahoma"/>
              <a:cs typeface="Tahoma"/>
            </a:endParaRPr>
          </a:p>
          <a:p>
            <a:pPr marL="12700" marR="340995">
              <a:lnSpc>
                <a:spcPts val="3240"/>
              </a:lnSpc>
              <a:spcBef>
                <a:spcPts val="720"/>
              </a:spcBef>
            </a:pPr>
            <a:r>
              <a:rPr sz="2800" b="1" dirty="0">
                <a:latin typeface="Tahoma"/>
                <a:cs typeface="Tahoma"/>
              </a:rPr>
              <a:t>Why</a:t>
            </a:r>
            <a:r>
              <a:rPr sz="2800" dirty="0">
                <a:latin typeface="Tahoma"/>
                <a:cs typeface="Tahoma"/>
              </a:rPr>
              <a:t>?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Perché?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Con</a:t>
            </a:r>
            <a:r>
              <a:rPr sz="2800" spc="-7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quali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obiettivi?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A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vantaggio </a:t>
            </a:r>
            <a:r>
              <a:rPr sz="2800" dirty="0">
                <a:latin typeface="Tahoma"/>
                <a:cs typeface="Tahoma"/>
              </a:rPr>
              <a:t>di</a:t>
            </a:r>
            <a:r>
              <a:rPr sz="2800" spc="-3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chi?</a:t>
            </a:r>
            <a:r>
              <a:rPr sz="2800" spc="-2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Contro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spc="-20" dirty="0">
                <a:latin typeface="Tahoma"/>
                <a:cs typeface="Tahoma"/>
              </a:rPr>
              <a:t>chi?</a:t>
            </a:r>
            <a:endParaRPr sz="2800" dirty="0">
              <a:latin typeface="Tahoma"/>
              <a:cs typeface="Tahoma"/>
            </a:endParaRPr>
          </a:p>
          <a:p>
            <a:pPr marL="12700" marR="116205">
              <a:lnSpc>
                <a:spcPts val="3240"/>
              </a:lnSpc>
              <a:spcBef>
                <a:spcPts val="720"/>
              </a:spcBef>
            </a:pPr>
            <a:r>
              <a:rPr sz="2800" b="1" dirty="0">
                <a:latin typeface="Tahoma"/>
                <a:cs typeface="Tahoma"/>
              </a:rPr>
              <a:t>How</a:t>
            </a:r>
            <a:r>
              <a:rPr sz="2800" dirty="0">
                <a:latin typeface="Tahoma"/>
                <a:cs typeface="Tahoma"/>
              </a:rPr>
              <a:t>?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Come?</a:t>
            </a:r>
            <a:r>
              <a:rPr sz="2800" spc="-8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Quanto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grande?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Quanto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costa?</a:t>
            </a:r>
            <a:r>
              <a:rPr sz="2800" spc="-80" dirty="0">
                <a:latin typeface="Tahoma"/>
                <a:cs typeface="Tahoma"/>
              </a:rPr>
              <a:t> </a:t>
            </a:r>
            <a:r>
              <a:rPr sz="2800" spc="-25" dirty="0">
                <a:latin typeface="Tahoma"/>
                <a:cs typeface="Tahoma"/>
              </a:rPr>
              <a:t>Di </a:t>
            </a:r>
            <a:r>
              <a:rPr sz="2800" dirty="0">
                <a:latin typeface="Tahoma"/>
                <a:cs typeface="Tahoma"/>
              </a:rPr>
              <a:t>che</a:t>
            </a:r>
            <a:r>
              <a:rPr sz="2800" spc="-3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livello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qualitativo?</a:t>
            </a:r>
            <a:endParaRPr sz="2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15637" y="14732"/>
            <a:ext cx="171068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Tahoma"/>
                <a:cs typeface="Tahoma"/>
              </a:rPr>
              <a:t>Le</a:t>
            </a:r>
            <a:r>
              <a:rPr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pc="-20" dirty="0">
                <a:solidFill>
                  <a:srgbClr val="FFFFFF"/>
                </a:solidFill>
                <a:latin typeface="Tahoma"/>
                <a:cs typeface="Tahoma"/>
              </a:rPr>
              <a:t>frasi</a:t>
            </a:r>
          </a:p>
        </p:txBody>
      </p:sp>
      <p:sp>
        <p:nvSpPr>
          <p:cNvPr id="4" name="object 4"/>
          <p:cNvSpPr/>
          <p:nvPr/>
        </p:nvSpPr>
        <p:spPr>
          <a:xfrm>
            <a:off x="381000" y="762000"/>
            <a:ext cx="8458200" cy="5943600"/>
          </a:xfrm>
          <a:custGeom>
            <a:avLst/>
            <a:gdLst/>
            <a:ahLst/>
            <a:cxnLst/>
            <a:rect l="l" t="t" r="r" b="b"/>
            <a:pathLst>
              <a:path w="8458200" h="5943600">
                <a:moveTo>
                  <a:pt x="8458200" y="0"/>
                </a:moveTo>
                <a:lnTo>
                  <a:pt x="0" y="0"/>
                </a:lnTo>
                <a:lnTo>
                  <a:pt x="0" y="5943600"/>
                </a:lnTo>
                <a:lnTo>
                  <a:pt x="8458200" y="5943600"/>
                </a:lnTo>
                <a:lnTo>
                  <a:pt x="8458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9740" y="793496"/>
            <a:ext cx="7941945" cy="58604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Tahoma"/>
                <a:cs typeface="Tahoma"/>
              </a:rPr>
              <a:t>Abbiamo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poco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tempo,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quindi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mettiamo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il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cappello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blu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e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vediamo </a:t>
            </a:r>
            <a:r>
              <a:rPr sz="2200" dirty="0">
                <a:latin typeface="Tahoma"/>
                <a:cs typeface="Tahoma"/>
              </a:rPr>
              <a:t>come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procedere.</a:t>
            </a:r>
            <a:endParaRPr sz="2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  <a:tabLst>
                <a:tab pos="5000625" algn="l"/>
              </a:tabLst>
            </a:pPr>
            <a:r>
              <a:rPr sz="2200" dirty="0">
                <a:latin typeface="Tahoma"/>
                <a:cs typeface="Tahoma"/>
              </a:rPr>
              <a:t>Ci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siamo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bloccati.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Proviamo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a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cambiare</a:t>
            </a:r>
            <a:r>
              <a:rPr sz="2200" dirty="0">
                <a:latin typeface="Tahoma"/>
                <a:cs typeface="Tahoma"/>
              </a:rPr>
              <a:t>	</a:t>
            </a:r>
            <a:r>
              <a:rPr sz="2200" spc="-10" dirty="0">
                <a:latin typeface="Tahoma"/>
                <a:cs typeface="Tahoma"/>
              </a:rPr>
              <a:t>cappello.</a:t>
            </a:r>
            <a:endParaRPr sz="2200" dirty="0">
              <a:latin typeface="Tahoma"/>
              <a:cs typeface="Tahoma"/>
            </a:endParaRPr>
          </a:p>
          <a:p>
            <a:pPr marL="12700" marR="295910">
              <a:lnSpc>
                <a:spcPct val="100000"/>
              </a:lnSpc>
              <a:spcBef>
                <a:spcPts val="525"/>
              </a:spcBef>
            </a:pPr>
            <a:r>
              <a:rPr sz="2200" dirty="0">
                <a:latin typeface="Tahoma"/>
                <a:cs typeface="Tahoma"/>
              </a:rPr>
              <a:t>Ora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ci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serve</a:t>
            </a:r>
            <a:r>
              <a:rPr sz="2200" spc="-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qualche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proposta.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Mettete</a:t>
            </a:r>
            <a:r>
              <a:rPr sz="2200" spc="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il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cappello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giallo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e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spc="-20" dirty="0">
                <a:latin typeface="Tahoma"/>
                <a:cs typeface="Tahoma"/>
              </a:rPr>
              <a:t>fate </a:t>
            </a:r>
            <a:r>
              <a:rPr sz="2200" dirty="0">
                <a:latin typeface="Tahoma"/>
                <a:cs typeface="Tahoma"/>
              </a:rPr>
              <a:t>proposte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concrete.</a:t>
            </a:r>
            <a:endParaRPr sz="2200" dirty="0">
              <a:latin typeface="Tahoma"/>
              <a:cs typeface="Tahoma"/>
            </a:endParaRPr>
          </a:p>
          <a:p>
            <a:pPr marL="12700" marR="205740">
              <a:lnSpc>
                <a:spcPct val="120000"/>
              </a:lnSpc>
            </a:pPr>
            <a:r>
              <a:rPr sz="2200" dirty="0">
                <a:latin typeface="Tahoma"/>
                <a:cs typeface="Tahoma"/>
              </a:rPr>
              <a:t>Non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voglio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opinioni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o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consigli,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ma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solo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dati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da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cappello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bianco. </a:t>
            </a:r>
            <a:r>
              <a:rPr sz="2200" dirty="0">
                <a:latin typeface="Tahoma"/>
                <a:cs typeface="Tahoma"/>
              </a:rPr>
              <a:t>Valutiamo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le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priorità.</a:t>
            </a:r>
            <a:endParaRPr sz="2200" dirty="0">
              <a:latin typeface="Tahoma"/>
              <a:cs typeface="Tahoma"/>
            </a:endParaRPr>
          </a:p>
          <a:p>
            <a:pPr marL="12700" marR="3096260">
              <a:lnSpc>
                <a:spcPct val="120000"/>
              </a:lnSpc>
              <a:spcBef>
                <a:spcPts val="5"/>
              </a:spcBef>
            </a:pPr>
            <a:r>
              <a:rPr sz="2200" dirty="0">
                <a:latin typeface="Tahoma"/>
                <a:cs typeface="Tahoma"/>
              </a:rPr>
              <a:t>Mettiamo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a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fuoco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le</a:t>
            </a:r>
            <a:r>
              <a:rPr sz="2200" spc="-6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nostre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aspettative. </a:t>
            </a:r>
            <a:r>
              <a:rPr sz="2200" dirty="0">
                <a:latin typeface="Tahoma"/>
                <a:cs typeface="Tahoma"/>
              </a:rPr>
              <a:t>Definiamo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gli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obiettivi.</a:t>
            </a:r>
            <a:endParaRPr sz="2200" dirty="0">
              <a:latin typeface="Tahoma"/>
              <a:cs typeface="Tahoma"/>
            </a:endParaRPr>
          </a:p>
          <a:p>
            <a:pPr marL="12700" marR="1170305">
              <a:lnSpc>
                <a:spcPct val="120000"/>
              </a:lnSpc>
            </a:pPr>
            <a:r>
              <a:rPr sz="2200" dirty="0">
                <a:latin typeface="Tahoma"/>
                <a:cs typeface="Tahoma"/>
              </a:rPr>
              <a:t>Ci</a:t>
            </a:r>
            <a:r>
              <a:rPr sz="2200" spc="-7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siamo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allontanati</a:t>
            </a:r>
            <a:r>
              <a:rPr sz="2200" spc="-6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molto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dall'obiettivo;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torniamoci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spc="-25" dirty="0">
                <a:latin typeface="Tahoma"/>
                <a:cs typeface="Tahoma"/>
              </a:rPr>
              <a:t>su. </a:t>
            </a:r>
            <a:r>
              <a:rPr sz="2200" dirty="0">
                <a:latin typeface="Tahoma"/>
                <a:cs typeface="Tahoma"/>
              </a:rPr>
              <a:t>Questo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è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il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bersaglio: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sparate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in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questa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direzione.</a:t>
            </a:r>
            <a:endParaRPr sz="2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200" dirty="0">
                <a:latin typeface="Tahoma"/>
                <a:cs typeface="Tahoma"/>
              </a:rPr>
              <a:t>Ditemi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i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quattro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punti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essenziali.</a:t>
            </a:r>
            <a:endParaRPr sz="2200" dirty="0">
              <a:latin typeface="Tahoma"/>
              <a:cs typeface="Tahoma"/>
            </a:endParaRPr>
          </a:p>
          <a:p>
            <a:pPr marL="12700" marR="633095">
              <a:lnSpc>
                <a:spcPct val="120000"/>
              </a:lnSpc>
              <a:tabLst>
                <a:tab pos="4845050" algn="l"/>
              </a:tabLst>
            </a:pPr>
            <a:r>
              <a:rPr sz="2200" dirty="0">
                <a:latin typeface="Tahoma"/>
                <a:cs typeface="Tahoma"/>
              </a:rPr>
              <a:t>Per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ora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non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ci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è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venuta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nessuna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idea.</a:t>
            </a:r>
            <a:r>
              <a:rPr sz="2200" dirty="0">
                <a:latin typeface="Tahoma"/>
                <a:cs typeface="Tahoma"/>
              </a:rPr>
              <a:t>	Riproviamo</a:t>
            </a:r>
            <a:r>
              <a:rPr sz="2200" spc="-9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domani. </a:t>
            </a:r>
            <a:r>
              <a:rPr sz="2200" dirty="0">
                <a:latin typeface="Tahoma"/>
                <a:cs typeface="Tahoma"/>
              </a:rPr>
              <a:t>Tutti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insieme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con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il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cappello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blu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traiamo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le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conclusioni.</a:t>
            </a:r>
            <a:endParaRPr sz="2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2200" dirty="0">
                <a:latin typeface="Tahoma"/>
                <a:cs typeface="Tahoma"/>
              </a:rPr>
              <a:t>Abbiamo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parecchie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idee.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Ora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passiamo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al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progetto.</a:t>
            </a:r>
            <a:endParaRPr sz="2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FF3300"/>
          </a:solidFill>
        </p:spPr>
        <p:txBody>
          <a:bodyPr vert="horz" wrap="square" lIns="0" tIns="294005" rIns="0" bIns="0" rtlCol="0">
            <a:spAutoFit/>
          </a:bodyPr>
          <a:lstStyle/>
          <a:p>
            <a:pPr marL="585470">
              <a:lnSpc>
                <a:spcPct val="100000"/>
              </a:lnSpc>
              <a:spcBef>
                <a:spcPts val="2315"/>
              </a:spcBef>
            </a:pPr>
            <a:r>
              <a:rPr dirty="0">
                <a:solidFill>
                  <a:srgbClr val="FFFFFF"/>
                </a:solidFill>
                <a:latin typeface="Tahoma"/>
                <a:cs typeface="Tahoma"/>
              </a:rPr>
              <a:t>Attenzione</a:t>
            </a:r>
            <a:r>
              <a:rPr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FFFFFF"/>
                </a:solidFill>
                <a:latin typeface="Tahoma"/>
                <a:cs typeface="Tahoma"/>
              </a:rPr>
              <a:t>al</a:t>
            </a:r>
            <a:r>
              <a:rPr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FFFFFF"/>
                </a:solidFill>
                <a:latin typeface="Tahoma"/>
                <a:cs typeface="Tahoma"/>
              </a:rPr>
              <a:t>cappello</a:t>
            </a:r>
            <a:r>
              <a:rPr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pc="-10" dirty="0">
                <a:solidFill>
                  <a:srgbClr val="FFFFFF"/>
                </a:solidFill>
                <a:latin typeface="Tahoma"/>
                <a:cs typeface="Tahoma"/>
              </a:rPr>
              <a:t>rosso!</a:t>
            </a:r>
          </a:p>
        </p:txBody>
      </p:sp>
      <p:sp>
        <p:nvSpPr>
          <p:cNvPr id="4" name="object 4"/>
          <p:cNvSpPr/>
          <p:nvPr/>
        </p:nvSpPr>
        <p:spPr>
          <a:xfrm>
            <a:off x="685800" y="1981200"/>
            <a:ext cx="7772400" cy="4419600"/>
          </a:xfrm>
          <a:custGeom>
            <a:avLst/>
            <a:gdLst/>
            <a:ahLst/>
            <a:cxnLst/>
            <a:rect l="l" t="t" r="r" b="b"/>
            <a:pathLst>
              <a:path w="7772400" h="4419600">
                <a:moveTo>
                  <a:pt x="7772400" y="0"/>
                </a:moveTo>
                <a:lnTo>
                  <a:pt x="0" y="0"/>
                </a:lnTo>
                <a:lnTo>
                  <a:pt x="0" y="4419600"/>
                </a:lnTo>
                <a:lnTo>
                  <a:pt x="7772400" y="4419600"/>
                </a:lnTo>
                <a:lnTo>
                  <a:pt x="777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762635">
              <a:lnSpc>
                <a:spcPts val="3460"/>
              </a:lnSpc>
              <a:spcBef>
                <a:spcPts val="535"/>
              </a:spcBef>
            </a:pPr>
            <a:r>
              <a:rPr sz="3200" dirty="0">
                <a:solidFill>
                  <a:srgbClr val="FF3300"/>
                </a:solidFill>
              </a:rPr>
              <a:t>Il</a:t>
            </a:r>
            <a:r>
              <a:rPr sz="3200" spc="-30" dirty="0">
                <a:solidFill>
                  <a:srgbClr val="FF3300"/>
                </a:solidFill>
              </a:rPr>
              <a:t> </a:t>
            </a:r>
            <a:r>
              <a:rPr sz="3200" dirty="0">
                <a:solidFill>
                  <a:srgbClr val="FF3300"/>
                </a:solidFill>
              </a:rPr>
              <a:t>cappello</a:t>
            </a:r>
            <a:r>
              <a:rPr sz="3200" spc="-40" dirty="0">
                <a:solidFill>
                  <a:srgbClr val="FF3300"/>
                </a:solidFill>
              </a:rPr>
              <a:t> </a:t>
            </a:r>
            <a:r>
              <a:rPr sz="3200" dirty="0">
                <a:solidFill>
                  <a:srgbClr val="FF3300"/>
                </a:solidFill>
              </a:rPr>
              <a:t>rosso</a:t>
            </a:r>
            <a:r>
              <a:rPr sz="3200" spc="-50" dirty="0">
                <a:solidFill>
                  <a:srgbClr val="FF3300"/>
                </a:solidFill>
              </a:rPr>
              <a:t> </a:t>
            </a:r>
            <a:r>
              <a:rPr sz="3200" dirty="0">
                <a:solidFill>
                  <a:srgbClr val="FF3300"/>
                </a:solidFill>
              </a:rPr>
              <a:t>al</a:t>
            </a:r>
            <a:r>
              <a:rPr sz="3200" spc="-45" dirty="0">
                <a:solidFill>
                  <a:srgbClr val="FF3300"/>
                </a:solidFill>
              </a:rPr>
              <a:t> </a:t>
            </a:r>
            <a:r>
              <a:rPr sz="3200" dirty="0">
                <a:solidFill>
                  <a:srgbClr val="FF3300"/>
                </a:solidFill>
              </a:rPr>
              <a:t>posto</a:t>
            </a:r>
            <a:r>
              <a:rPr sz="3200" spc="-30" dirty="0">
                <a:solidFill>
                  <a:srgbClr val="FF3300"/>
                </a:solidFill>
              </a:rPr>
              <a:t> </a:t>
            </a:r>
            <a:r>
              <a:rPr sz="3200" dirty="0">
                <a:solidFill>
                  <a:srgbClr val="FF3300"/>
                </a:solidFill>
              </a:rPr>
              <a:t>di</a:t>
            </a:r>
            <a:r>
              <a:rPr sz="3200" spc="-45" dirty="0">
                <a:solidFill>
                  <a:srgbClr val="FF3300"/>
                </a:solidFill>
              </a:rPr>
              <a:t> </a:t>
            </a:r>
            <a:r>
              <a:rPr sz="3200" dirty="0">
                <a:solidFill>
                  <a:srgbClr val="FF3300"/>
                </a:solidFill>
              </a:rPr>
              <a:t>quello</a:t>
            </a:r>
            <a:r>
              <a:rPr sz="3200" spc="-25" dirty="0">
                <a:solidFill>
                  <a:srgbClr val="FF3300"/>
                </a:solidFill>
              </a:rPr>
              <a:t> blu </a:t>
            </a:r>
            <a:r>
              <a:rPr sz="3200" dirty="0">
                <a:solidFill>
                  <a:srgbClr val="FF3300"/>
                </a:solidFill>
              </a:rPr>
              <a:t>provoca</a:t>
            </a:r>
            <a:r>
              <a:rPr sz="3200" spc="-70" dirty="0">
                <a:solidFill>
                  <a:srgbClr val="FF3300"/>
                </a:solidFill>
              </a:rPr>
              <a:t> </a:t>
            </a:r>
            <a:r>
              <a:rPr sz="3200" dirty="0">
                <a:solidFill>
                  <a:srgbClr val="FF3300"/>
                </a:solidFill>
              </a:rPr>
              <a:t>reazioni</a:t>
            </a:r>
            <a:r>
              <a:rPr sz="3200" spc="-60" dirty="0">
                <a:solidFill>
                  <a:srgbClr val="FF3300"/>
                </a:solidFill>
              </a:rPr>
              <a:t> </a:t>
            </a:r>
            <a:r>
              <a:rPr sz="3200" dirty="0">
                <a:solidFill>
                  <a:srgbClr val="FF3300"/>
                </a:solidFill>
              </a:rPr>
              <a:t>da</a:t>
            </a:r>
            <a:r>
              <a:rPr sz="3200" spc="-60" dirty="0">
                <a:solidFill>
                  <a:srgbClr val="FF3300"/>
                </a:solidFill>
              </a:rPr>
              <a:t> </a:t>
            </a:r>
            <a:r>
              <a:rPr sz="3200" dirty="0">
                <a:solidFill>
                  <a:srgbClr val="FF3300"/>
                </a:solidFill>
              </a:rPr>
              <a:t>cappello</a:t>
            </a:r>
            <a:r>
              <a:rPr sz="3200" spc="-55" dirty="0">
                <a:solidFill>
                  <a:srgbClr val="FF3300"/>
                </a:solidFill>
              </a:rPr>
              <a:t> </a:t>
            </a:r>
            <a:r>
              <a:rPr sz="3200" spc="-10" dirty="0">
                <a:solidFill>
                  <a:srgbClr val="FF3300"/>
                </a:solidFill>
              </a:rPr>
              <a:t>rosso.</a:t>
            </a:r>
            <a:endParaRPr sz="3200"/>
          </a:p>
          <a:p>
            <a:pPr marL="12700" marR="5080">
              <a:lnSpc>
                <a:spcPts val="3460"/>
              </a:lnSpc>
              <a:spcBef>
                <a:spcPts val="760"/>
              </a:spcBef>
            </a:pPr>
            <a:r>
              <a:rPr sz="3200" dirty="0">
                <a:solidFill>
                  <a:srgbClr val="FF3300"/>
                </a:solidFill>
              </a:rPr>
              <a:t>Il</a:t>
            </a:r>
            <a:r>
              <a:rPr sz="3200" spc="-40" dirty="0">
                <a:solidFill>
                  <a:srgbClr val="FF3300"/>
                </a:solidFill>
              </a:rPr>
              <a:t> </a:t>
            </a:r>
            <a:r>
              <a:rPr sz="3200" dirty="0">
                <a:solidFill>
                  <a:srgbClr val="FF3300"/>
                </a:solidFill>
              </a:rPr>
              <a:t>leader</a:t>
            </a:r>
            <a:r>
              <a:rPr sz="3200" spc="-65" dirty="0">
                <a:solidFill>
                  <a:srgbClr val="FF3300"/>
                </a:solidFill>
              </a:rPr>
              <a:t> </a:t>
            </a:r>
            <a:r>
              <a:rPr sz="3200" dirty="0">
                <a:solidFill>
                  <a:srgbClr val="FF3300"/>
                </a:solidFill>
              </a:rPr>
              <a:t>autoritario</a:t>
            </a:r>
            <a:r>
              <a:rPr sz="3200" spc="-35" dirty="0">
                <a:solidFill>
                  <a:srgbClr val="FF3300"/>
                </a:solidFill>
              </a:rPr>
              <a:t> </a:t>
            </a:r>
            <a:r>
              <a:rPr sz="3200" spc="-10" dirty="0">
                <a:solidFill>
                  <a:srgbClr val="FF3300"/>
                </a:solidFill>
              </a:rPr>
              <a:t>provoca</a:t>
            </a:r>
            <a:r>
              <a:rPr sz="3200" spc="800" dirty="0">
                <a:solidFill>
                  <a:srgbClr val="FF3300"/>
                </a:solidFill>
              </a:rPr>
              <a:t> </a:t>
            </a:r>
            <a:r>
              <a:rPr sz="3200" dirty="0">
                <a:solidFill>
                  <a:srgbClr val="FF3300"/>
                </a:solidFill>
              </a:rPr>
              <a:t>atteggiamenti</a:t>
            </a:r>
            <a:r>
              <a:rPr sz="3200" spc="-55" dirty="0">
                <a:solidFill>
                  <a:srgbClr val="FF3300"/>
                </a:solidFill>
              </a:rPr>
              <a:t> </a:t>
            </a:r>
            <a:r>
              <a:rPr sz="3200" dirty="0">
                <a:solidFill>
                  <a:srgbClr val="FF3300"/>
                </a:solidFill>
              </a:rPr>
              <a:t>di</a:t>
            </a:r>
            <a:r>
              <a:rPr sz="3200" spc="-50" dirty="0">
                <a:solidFill>
                  <a:srgbClr val="FF3300"/>
                </a:solidFill>
              </a:rPr>
              <a:t> </a:t>
            </a:r>
            <a:r>
              <a:rPr sz="3200" dirty="0">
                <a:solidFill>
                  <a:srgbClr val="FF3300"/>
                </a:solidFill>
              </a:rPr>
              <a:t>difesa</a:t>
            </a:r>
            <a:r>
              <a:rPr sz="3200" spc="-65" dirty="0">
                <a:solidFill>
                  <a:srgbClr val="FF3300"/>
                </a:solidFill>
              </a:rPr>
              <a:t> </a:t>
            </a:r>
            <a:r>
              <a:rPr sz="3200" dirty="0">
                <a:solidFill>
                  <a:srgbClr val="FF3300"/>
                </a:solidFill>
              </a:rPr>
              <a:t>(contrattacco)</a:t>
            </a:r>
            <a:r>
              <a:rPr sz="3200" spc="-55" dirty="0">
                <a:solidFill>
                  <a:srgbClr val="FF3300"/>
                </a:solidFill>
              </a:rPr>
              <a:t> </a:t>
            </a:r>
            <a:r>
              <a:rPr sz="3200" dirty="0">
                <a:solidFill>
                  <a:srgbClr val="FF3300"/>
                </a:solidFill>
              </a:rPr>
              <a:t>o</a:t>
            </a:r>
            <a:r>
              <a:rPr sz="3200" spc="-60" dirty="0">
                <a:solidFill>
                  <a:srgbClr val="FF3300"/>
                </a:solidFill>
              </a:rPr>
              <a:t> </a:t>
            </a:r>
            <a:r>
              <a:rPr sz="3200" spc="-25" dirty="0">
                <a:solidFill>
                  <a:srgbClr val="FF3300"/>
                </a:solidFill>
              </a:rPr>
              <a:t>di </a:t>
            </a:r>
            <a:r>
              <a:rPr sz="3200" dirty="0">
                <a:solidFill>
                  <a:srgbClr val="FF3300"/>
                </a:solidFill>
              </a:rPr>
              <a:t>fuga</a:t>
            </a:r>
            <a:r>
              <a:rPr sz="3200" spc="-60" dirty="0">
                <a:solidFill>
                  <a:srgbClr val="FF3300"/>
                </a:solidFill>
              </a:rPr>
              <a:t> </a:t>
            </a:r>
            <a:r>
              <a:rPr sz="3200" spc="-10" dirty="0">
                <a:solidFill>
                  <a:srgbClr val="FF3300"/>
                </a:solidFill>
              </a:rPr>
              <a:t>(deresponsabilizzazione)</a:t>
            </a:r>
            <a:endParaRPr sz="3200"/>
          </a:p>
          <a:p>
            <a:pPr marL="586740" indent="-574675">
              <a:lnSpc>
                <a:spcPct val="100000"/>
              </a:lnSpc>
              <a:spcBef>
                <a:spcPts val="325"/>
              </a:spcBef>
            </a:pPr>
            <a:r>
              <a:rPr sz="3200" dirty="0">
                <a:solidFill>
                  <a:srgbClr val="FF3300"/>
                </a:solidFill>
              </a:rPr>
              <a:t>Attenzione</a:t>
            </a:r>
            <a:r>
              <a:rPr sz="3200" spc="-30" dirty="0">
                <a:solidFill>
                  <a:srgbClr val="FF3300"/>
                </a:solidFill>
              </a:rPr>
              <a:t> </a:t>
            </a:r>
            <a:r>
              <a:rPr sz="3200" dirty="0">
                <a:solidFill>
                  <a:srgbClr val="FF3300"/>
                </a:solidFill>
              </a:rPr>
              <a:t>a</a:t>
            </a:r>
            <a:r>
              <a:rPr sz="3200" spc="-55" dirty="0">
                <a:solidFill>
                  <a:srgbClr val="FF3300"/>
                </a:solidFill>
              </a:rPr>
              <a:t> </a:t>
            </a:r>
            <a:r>
              <a:rPr sz="3200" dirty="0">
                <a:solidFill>
                  <a:srgbClr val="FF3300"/>
                </a:solidFill>
              </a:rPr>
              <a:t>frasi</a:t>
            </a:r>
            <a:r>
              <a:rPr sz="3200" spc="-50" dirty="0">
                <a:solidFill>
                  <a:srgbClr val="FF3300"/>
                </a:solidFill>
              </a:rPr>
              <a:t> </a:t>
            </a:r>
            <a:r>
              <a:rPr sz="3200" dirty="0">
                <a:solidFill>
                  <a:srgbClr val="FF3300"/>
                </a:solidFill>
              </a:rPr>
              <a:t>del</a:t>
            </a:r>
            <a:r>
              <a:rPr sz="3200" spc="-40" dirty="0">
                <a:solidFill>
                  <a:srgbClr val="FF3300"/>
                </a:solidFill>
              </a:rPr>
              <a:t> </a:t>
            </a:r>
            <a:r>
              <a:rPr sz="3200" spc="-10" dirty="0">
                <a:solidFill>
                  <a:srgbClr val="FF3300"/>
                </a:solidFill>
              </a:rPr>
              <a:t>genere:</a:t>
            </a:r>
            <a:endParaRPr sz="3200"/>
          </a:p>
          <a:p>
            <a:pPr marL="873125" indent="-286385">
              <a:lnSpc>
                <a:spcPct val="100000"/>
              </a:lnSpc>
              <a:spcBef>
                <a:spcPts val="340"/>
              </a:spcBef>
              <a:buChar char="–"/>
              <a:tabLst>
                <a:tab pos="873125" algn="l"/>
              </a:tabLst>
            </a:pPr>
            <a:r>
              <a:rPr dirty="0">
                <a:solidFill>
                  <a:srgbClr val="FF3300"/>
                </a:solidFill>
              </a:rPr>
              <a:t>Basta!</a:t>
            </a:r>
            <a:r>
              <a:rPr spc="-15" dirty="0">
                <a:solidFill>
                  <a:srgbClr val="FF3300"/>
                </a:solidFill>
              </a:rPr>
              <a:t> </a:t>
            </a:r>
            <a:r>
              <a:rPr dirty="0">
                <a:solidFill>
                  <a:srgbClr val="FF3300"/>
                </a:solidFill>
              </a:rPr>
              <a:t>così</a:t>
            </a:r>
            <a:r>
              <a:rPr spc="-55" dirty="0">
                <a:solidFill>
                  <a:srgbClr val="FF3300"/>
                </a:solidFill>
              </a:rPr>
              <a:t> </a:t>
            </a:r>
            <a:r>
              <a:rPr dirty="0">
                <a:solidFill>
                  <a:srgbClr val="FF3300"/>
                </a:solidFill>
              </a:rPr>
              <a:t>non</a:t>
            </a:r>
            <a:r>
              <a:rPr spc="-30" dirty="0">
                <a:solidFill>
                  <a:srgbClr val="FF3300"/>
                </a:solidFill>
              </a:rPr>
              <a:t> </a:t>
            </a:r>
            <a:r>
              <a:rPr dirty="0">
                <a:solidFill>
                  <a:srgbClr val="FF3300"/>
                </a:solidFill>
              </a:rPr>
              <a:t>si</a:t>
            </a:r>
            <a:r>
              <a:rPr spc="-50" dirty="0">
                <a:solidFill>
                  <a:srgbClr val="FF3300"/>
                </a:solidFill>
              </a:rPr>
              <a:t> </a:t>
            </a:r>
            <a:r>
              <a:rPr dirty="0">
                <a:solidFill>
                  <a:srgbClr val="FF3300"/>
                </a:solidFill>
              </a:rPr>
              <a:t>va</a:t>
            </a:r>
            <a:r>
              <a:rPr spc="-30" dirty="0">
                <a:solidFill>
                  <a:srgbClr val="FF3300"/>
                </a:solidFill>
              </a:rPr>
              <a:t> </a:t>
            </a:r>
            <a:r>
              <a:rPr spc="-10" dirty="0">
                <a:solidFill>
                  <a:srgbClr val="FF3300"/>
                </a:solidFill>
              </a:rPr>
              <a:t>avanti!</a:t>
            </a:r>
          </a:p>
          <a:p>
            <a:pPr marL="873125" indent="-286385">
              <a:lnSpc>
                <a:spcPct val="100000"/>
              </a:lnSpc>
              <a:spcBef>
                <a:spcPts val="335"/>
              </a:spcBef>
              <a:buChar char="–"/>
              <a:tabLst>
                <a:tab pos="873125" algn="l"/>
              </a:tabLst>
            </a:pPr>
            <a:r>
              <a:rPr dirty="0">
                <a:solidFill>
                  <a:srgbClr val="FF3300"/>
                </a:solidFill>
              </a:rPr>
              <a:t>Ora</a:t>
            </a:r>
            <a:r>
              <a:rPr spc="-35" dirty="0">
                <a:solidFill>
                  <a:srgbClr val="FF3300"/>
                </a:solidFill>
              </a:rPr>
              <a:t> </a:t>
            </a:r>
            <a:r>
              <a:rPr dirty="0">
                <a:solidFill>
                  <a:srgbClr val="FF3300"/>
                </a:solidFill>
              </a:rPr>
              <a:t>vi</a:t>
            </a:r>
            <a:r>
              <a:rPr spc="-50" dirty="0">
                <a:solidFill>
                  <a:srgbClr val="FF3300"/>
                </a:solidFill>
              </a:rPr>
              <a:t> </a:t>
            </a:r>
            <a:r>
              <a:rPr dirty="0">
                <a:solidFill>
                  <a:srgbClr val="FF3300"/>
                </a:solidFill>
              </a:rPr>
              <a:t>metto</a:t>
            </a:r>
            <a:r>
              <a:rPr spc="-30" dirty="0">
                <a:solidFill>
                  <a:srgbClr val="FF3300"/>
                </a:solidFill>
              </a:rPr>
              <a:t> </a:t>
            </a:r>
            <a:r>
              <a:rPr dirty="0">
                <a:solidFill>
                  <a:srgbClr val="FF3300"/>
                </a:solidFill>
              </a:rPr>
              <a:t>a</a:t>
            </a:r>
            <a:r>
              <a:rPr spc="-45" dirty="0">
                <a:solidFill>
                  <a:srgbClr val="FF3300"/>
                </a:solidFill>
              </a:rPr>
              <a:t> </a:t>
            </a:r>
            <a:r>
              <a:rPr dirty="0">
                <a:solidFill>
                  <a:srgbClr val="FF3300"/>
                </a:solidFill>
              </a:rPr>
              <a:t>posto</a:t>
            </a:r>
            <a:r>
              <a:rPr spc="-25" dirty="0">
                <a:solidFill>
                  <a:srgbClr val="FF3300"/>
                </a:solidFill>
              </a:rPr>
              <a:t> io!</a:t>
            </a:r>
          </a:p>
          <a:p>
            <a:pPr marL="873125" indent="-286385">
              <a:lnSpc>
                <a:spcPct val="100000"/>
              </a:lnSpc>
              <a:spcBef>
                <a:spcPts val="335"/>
              </a:spcBef>
              <a:buChar char="–"/>
              <a:tabLst>
                <a:tab pos="873125" algn="l"/>
              </a:tabLst>
            </a:pPr>
            <a:r>
              <a:rPr dirty="0">
                <a:solidFill>
                  <a:srgbClr val="FF3300"/>
                </a:solidFill>
              </a:rPr>
              <a:t>Non</a:t>
            </a:r>
            <a:r>
              <a:rPr spc="-50" dirty="0">
                <a:solidFill>
                  <a:srgbClr val="FF3300"/>
                </a:solidFill>
              </a:rPr>
              <a:t> </a:t>
            </a:r>
            <a:r>
              <a:rPr dirty="0">
                <a:solidFill>
                  <a:srgbClr val="FF3300"/>
                </a:solidFill>
              </a:rPr>
              <a:t>ci</a:t>
            </a:r>
            <a:r>
              <a:rPr spc="-60" dirty="0">
                <a:solidFill>
                  <a:srgbClr val="FF3300"/>
                </a:solidFill>
              </a:rPr>
              <a:t> </a:t>
            </a:r>
            <a:r>
              <a:rPr dirty="0">
                <a:solidFill>
                  <a:srgbClr val="FF3300"/>
                </a:solidFill>
              </a:rPr>
              <a:t>riusciremo</a:t>
            </a:r>
            <a:r>
              <a:rPr spc="-45" dirty="0">
                <a:solidFill>
                  <a:srgbClr val="FF3300"/>
                </a:solidFill>
              </a:rPr>
              <a:t> </a:t>
            </a:r>
            <a:r>
              <a:rPr spc="-20" dirty="0">
                <a:solidFill>
                  <a:srgbClr val="FF3300"/>
                </a:solidFill>
              </a:rPr>
              <a:t>mai!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29200"/>
            <a:ext cx="9144000" cy="1828800"/>
          </a:xfrm>
          <a:custGeom>
            <a:avLst/>
            <a:gdLst/>
            <a:ahLst/>
            <a:cxnLst/>
            <a:rect l="l" t="t" r="r" b="b"/>
            <a:pathLst>
              <a:path w="9144000" h="1828800">
                <a:moveTo>
                  <a:pt x="0" y="1828800"/>
                </a:moveTo>
                <a:lnTo>
                  <a:pt x="9144000" y="1828800"/>
                </a:lnTo>
                <a:lnTo>
                  <a:pt x="9144000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5029200"/>
            <a:chOff x="0" y="0"/>
            <a:chExt cx="9144000" cy="50292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1905000"/>
            </a:xfrm>
            <a:custGeom>
              <a:avLst/>
              <a:gdLst/>
              <a:ahLst/>
              <a:cxnLst/>
              <a:rect l="l" t="t" r="r" b="b"/>
              <a:pathLst>
                <a:path w="9144000" h="1905000">
                  <a:moveTo>
                    <a:pt x="0" y="1905000"/>
                  </a:moveTo>
                  <a:lnTo>
                    <a:pt x="9144000" y="190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0500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905000"/>
              <a:ext cx="9144000" cy="3124200"/>
            </a:xfrm>
            <a:custGeom>
              <a:avLst/>
              <a:gdLst/>
              <a:ahLst/>
              <a:cxnLst/>
              <a:rect l="l" t="t" r="r" b="b"/>
              <a:pathLst>
                <a:path w="9144000" h="3124200">
                  <a:moveTo>
                    <a:pt x="9144000" y="0"/>
                  </a:moveTo>
                  <a:lnTo>
                    <a:pt x="0" y="0"/>
                  </a:lnTo>
                  <a:lnTo>
                    <a:pt x="0" y="3124200"/>
                  </a:lnTo>
                  <a:lnTo>
                    <a:pt x="9144000" y="3124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7661" y="2149817"/>
              <a:ext cx="8153399" cy="25288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33727" y="763524"/>
              <a:ext cx="5910071" cy="1011935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4988" rIns="0" bIns="0" rtlCol="0">
            <a:spAutoFit/>
          </a:bodyPr>
          <a:lstStyle/>
          <a:p>
            <a:pPr marL="1229995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b="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FFFFFF"/>
                </a:solidFill>
                <a:latin typeface="Arial MT"/>
                <a:cs typeface="Arial MT"/>
              </a:rPr>
              <a:t>sei</a:t>
            </a:r>
            <a:r>
              <a:rPr b="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FFFFFF"/>
                </a:solidFill>
                <a:latin typeface="Arial MT"/>
                <a:cs typeface="Arial MT"/>
              </a:rPr>
              <a:t>cappelli</a:t>
            </a:r>
            <a:r>
              <a:rPr b="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FFFFFF"/>
                </a:solidFill>
                <a:latin typeface="Arial MT"/>
                <a:cs typeface="Arial MT"/>
              </a:rPr>
              <a:t>sono</a:t>
            </a:r>
            <a:r>
              <a:rPr b="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FFFFFF"/>
                </a:solidFill>
                <a:latin typeface="Arial MT"/>
                <a:cs typeface="Arial MT"/>
              </a:rPr>
              <a:t>tutti</a:t>
            </a:r>
            <a:r>
              <a:rPr b="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b="0" spc="-10" dirty="0">
                <a:solidFill>
                  <a:srgbClr val="FFFFFF"/>
                </a:solidFill>
                <a:latin typeface="Arial MT"/>
                <a:cs typeface="Arial MT"/>
              </a:rPr>
              <a:t>utili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78275" y="2135733"/>
            <a:ext cx="9065895" cy="2451100"/>
            <a:chOff x="78275" y="2135733"/>
            <a:chExt cx="9065895" cy="245110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02878" y="2135733"/>
              <a:ext cx="1142940" cy="6984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02295" y="3888308"/>
              <a:ext cx="1146155" cy="69847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275" y="3126333"/>
              <a:ext cx="1066781" cy="65082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74478" y="3050158"/>
              <a:ext cx="1142941" cy="69682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99970" y="3888308"/>
              <a:ext cx="1144104" cy="69847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9282" y="2211876"/>
              <a:ext cx="993771" cy="606392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688340" y="5287772"/>
            <a:ext cx="7439659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ahoma"/>
                <a:cs typeface="Tahoma"/>
              </a:rPr>
              <a:t>Proviamo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a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immaginare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di</a:t>
            </a:r>
            <a:r>
              <a:rPr sz="3200" spc="-3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fare</a:t>
            </a:r>
            <a:r>
              <a:rPr sz="3200" spc="-5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a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meno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di </a:t>
            </a:r>
            <a:r>
              <a:rPr sz="3200" dirty="0">
                <a:latin typeface="Tahoma"/>
                <a:cs typeface="Tahoma"/>
              </a:rPr>
              <a:t>qualche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cappello:</a:t>
            </a:r>
            <a:r>
              <a:rPr sz="3200" spc="-6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che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cosa</a:t>
            </a:r>
            <a:r>
              <a:rPr sz="3200" spc="-5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succede?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4132" rIns="0" bIns="0" rtlCol="0">
            <a:spAutoFit/>
          </a:bodyPr>
          <a:lstStyle/>
          <a:p>
            <a:pPr marL="108521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  <a:latin typeface="Tahoma"/>
                <a:cs typeface="Tahoma"/>
              </a:rPr>
              <a:t>Manca</a:t>
            </a:r>
            <a:r>
              <a:rPr spc="-6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00000"/>
                </a:solidFill>
                <a:latin typeface="Tahoma"/>
                <a:cs typeface="Tahoma"/>
              </a:rPr>
              <a:t>il</a:t>
            </a:r>
            <a:r>
              <a:rPr spc="-5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00000"/>
                </a:solidFill>
                <a:latin typeface="Tahoma"/>
                <a:cs typeface="Tahoma"/>
              </a:rPr>
              <a:t>cappello</a:t>
            </a:r>
            <a:r>
              <a:rPr spc="-6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pc="-10" dirty="0">
                <a:solidFill>
                  <a:srgbClr val="000000"/>
                </a:solidFill>
                <a:latin typeface="Tahoma"/>
                <a:cs typeface="Tahoma"/>
              </a:rPr>
              <a:t>bianco</a:t>
            </a:r>
          </a:p>
        </p:txBody>
      </p:sp>
      <p:sp>
        <p:nvSpPr>
          <p:cNvPr id="4" name="object 4"/>
          <p:cNvSpPr/>
          <p:nvPr/>
        </p:nvSpPr>
        <p:spPr>
          <a:xfrm>
            <a:off x="685800" y="1981200"/>
            <a:ext cx="7772400" cy="4114800"/>
          </a:xfrm>
          <a:custGeom>
            <a:avLst/>
            <a:gdLst/>
            <a:ahLst/>
            <a:cxnLst/>
            <a:rect l="l" t="t" r="r" b="b"/>
            <a:pathLst>
              <a:path w="7772400" h="4114800">
                <a:moveTo>
                  <a:pt x="7772400" y="0"/>
                </a:moveTo>
                <a:lnTo>
                  <a:pt x="0" y="0"/>
                </a:lnTo>
                <a:lnTo>
                  <a:pt x="0" y="4114800"/>
                </a:lnTo>
                <a:lnTo>
                  <a:pt x="7772400" y="4114800"/>
                </a:lnTo>
                <a:lnTo>
                  <a:pt x="777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dirty="0"/>
              <a:t>In</a:t>
            </a:r>
            <a:r>
              <a:rPr sz="3200" spc="-50" dirty="0"/>
              <a:t> </a:t>
            </a:r>
            <a:r>
              <a:rPr sz="3200" dirty="0"/>
              <a:t>mancanza</a:t>
            </a:r>
            <a:r>
              <a:rPr sz="3200" spc="-60" dirty="0"/>
              <a:t> </a:t>
            </a:r>
            <a:r>
              <a:rPr sz="3200" dirty="0"/>
              <a:t>di</a:t>
            </a:r>
            <a:r>
              <a:rPr sz="3200" spc="-35" dirty="0"/>
              <a:t> </a:t>
            </a:r>
            <a:r>
              <a:rPr sz="3200" dirty="0"/>
              <a:t>dati</a:t>
            </a:r>
            <a:r>
              <a:rPr sz="3200" spc="-40" dirty="0"/>
              <a:t> </a:t>
            </a:r>
            <a:r>
              <a:rPr sz="3200" dirty="0"/>
              <a:t>e</a:t>
            </a:r>
            <a:r>
              <a:rPr sz="3200" spc="-50" dirty="0"/>
              <a:t> </a:t>
            </a:r>
            <a:r>
              <a:rPr sz="3200" dirty="0"/>
              <a:t>di</a:t>
            </a:r>
            <a:r>
              <a:rPr sz="3200" spc="-35" dirty="0"/>
              <a:t> </a:t>
            </a:r>
            <a:r>
              <a:rPr sz="3200" dirty="0"/>
              <a:t>informazioni,</a:t>
            </a:r>
            <a:r>
              <a:rPr sz="3200" spc="-40" dirty="0"/>
              <a:t> </a:t>
            </a:r>
            <a:r>
              <a:rPr sz="3200" spc="-25" dirty="0"/>
              <a:t>si </a:t>
            </a:r>
            <a:r>
              <a:rPr sz="3200" dirty="0"/>
              <a:t>cade</a:t>
            </a:r>
            <a:r>
              <a:rPr sz="3200" spc="-95" dirty="0"/>
              <a:t> </a:t>
            </a:r>
            <a:r>
              <a:rPr sz="3200" dirty="0"/>
              <a:t>nelle</a:t>
            </a:r>
            <a:r>
              <a:rPr sz="3200" spc="-70" dirty="0"/>
              <a:t> </a:t>
            </a:r>
            <a:r>
              <a:rPr sz="3200" dirty="0"/>
              <a:t>emozioni:</a:t>
            </a:r>
            <a:r>
              <a:rPr sz="3200" spc="-80" dirty="0"/>
              <a:t> </a:t>
            </a:r>
            <a:r>
              <a:rPr sz="3200" dirty="0"/>
              <a:t>illusioni,</a:t>
            </a:r>
            <a:r>
              <a:rPr sz="3200" spc="-70" dirty="0"/>
              <a:t> </a:t>
            </a:r>
            <a:r>
              <a:rPr sz="3200" spc="-10" dirty="0"/>
              <a:t>paure, </a:t>
            </a:r>
            <a:r>
              <a:rPr sz="3200" dirty="0"/>
              <a:t>luoghi</a:t>
            </a:r>
            <a:r>
              <a:rPr sz="3200" spc="-75" dirty="0"/>
              <a:t> </a:t>
            </a:r>
            <a:r>
              <a:rPr sz="3200" dirty="0"/>
              <a:t>comuni,</a:t>
            </a:r>
            <a:r>
              <a:rPr sz="3200" spc="-70" dirty="0"/>
              <a:t> </a:t>
            </a:r>
            <a:r>
              <a:rPr sz="3200" spc="-10" dirty="0"/>
              <a:t>credenze.</a:t>
            </a:r>
            <a:endParaRPr sz="3200"/>
          </a:p>
          <a:p>
            <a:pPr marL="12700" marR="851535">
              <a:lnSpc>
                <a:spcPts val="3460"/>
              </a:lnSpc>
              <a:spcBef>
                <a:spcPts val="755"/>
              </a:spcBef>
            </a:pPr>
            <a:r>
              <a:rPr sz="3200" dirty="0"/>
              <a:t>Tende</a:t>
            </a:r>
            <a:r>
              <a:rPr sz="3200" spc="-45" dirty="0"/>
              <a:t> </a:t>
            </a:r>
            <a:r>
              <a:rPr sz="3200" dirty="0"/>
              <a:t>a</a:t>
            </a:r>
            <a:r>
              <a:rPr sz="3200" spc="-55" dirty="0"/>
              <a:t> </a:t>
            </a:r>
            <a:r>
              <a:rPr sz="3200" dirty="0"/>
              <a:t>prevalere</a:t>
            </a:r>
            <a:r>
              <a:rPr sz="3200" spc="-55" dirty="0"/>
              <a:t> </a:t>
            </a:r>
            <a:r>
              <a:rPr sz="3200" dirty="0"/>
              <a:t>il</a:t>
            </a:r>
            <a:r>
              <a:rPr sz="3200" spc="-40" dirty="0"/>
              <a:t> </a:t>
            </a:r>
            <a:r>
              <a:rPr sz="3200" dirty="0"/>
              <a:t>più</a:t>
            </a:r>
            <a:r>
              <a:rPr sz="3200" spc="-40" dirty="0"/>
              <a:t> </a:t>
            </a:r>
            <a:r>
              <a:rPr sz="3200" dirty="0"/>
              <a:t>forte,</a:t>
            </a:r>
            <a:r>
              <a:rPr sz="3200" spc="-40" dirty="0"/>
              <a:t> </a:t>
            </a:r>
            <a:r>
              <a:rPr sz="3200" dirty="0"/>
              <a:t>il</a:t>
            </a:r>
            <a:r>
              <a:rPr sz="3200" spc="-40" dirty="0"/>
              <a:t> </a:t>
            </a:r>
            <a:r>
              <a:rPr sz="3200" spc="-25" dirty="0"/>
              <a:t>più </a:t>
            </a:r>
            <a:r>
              <a:rPr sz="3200" spc="-10" dirty="0"/>
              <a:t>aggressivo.</a:t>
            </a:r>
            <a:endParaRPr sz="3200"/>
          </a:p>
          <a:p>
            <a:pPr marL="12700" marR="137795">
              <a:lnSpc>
                <a:spcPts val="3460"/>
              </a:lnSpc>
              <a:spcBef>
                <a:spcPts val="760"/>
              </a:spcBef>
            </a:pPr>
            <a:r>
              <a:rPr sz="3200" dirty="0"/>
              <a:t>Il</a:t>
            </a:r>
            <a:r>
              <a:rPr sz="3200" spc="-25" dirty="0"/>
              <a:t> </a:t>
            </a:r>
            <a:r>
              <a:rPr sz="3200" dirty="0"/>
              <a:t>progetto</a:t>
            </a:r>
            <a:r>
              <a:rPr sz="3200" spc="-35" dirty="0"/>
              <a:t> </a:t>
            </a:r>
            <a:r>
              <a:rPr sz="3200" dirty="0"/>
              <a:t>non</a:t>
            </a:r>
            <a:r>
              <a:rPr sz="3200" spc="-30" dirty="0"/>
              <a:t> </a:t>
            </a:r>
            <a:r>
              <a:rPr sz="3200" dirty="0"/>
              <a:t>ha</a:t>
            </a:r>
            <a:r>
              <a:rPr sz="3200" spc="-40" dirty="0"/>
              <a:t> </a:t>
            </a:r>
            <a:r>
              <a:rPr sz="3200" dirty="0"/>
              <a:t>solide</a:t>
            </a:r>
            <a:r>
              <a:rPr sz="3200" spc="-25" dirty="0"/>
              <a:t> </a:t>
            </a:r>
            <a:r>
              <a:rPr sz="3200" dirty="0"/>
              <a:t>basi</a:t>
            </a:r>
            <a:r>
              <a:rPr sz="3200" spc="-40" dirty="0"/>
              <a:t> </a:t>
            </a:r>
            <a:r>
              <a:rPr sz="3200" dirty="0"/>
              <a:t>e</a:t>
            </a:r>
            <a:r>
              <a:rPr sz="3200" spc="-25" dirty="0"/>
              <a:t> </a:t>
            </a:r>
            <a:r>
              <a:rPr sz="3200" spc="-10" dirty="0"/>
              <a:t>diventa pericoloso.</a:t>
            </a:r>
            <a:endParaRPr sz="3200"/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3200" dirty="0"/>
              <a:t>Mancano</a:t>
            </a:r>
            <a:r>
              <a:rPr sz="3200" spc="-80" dirty="0"/>
              <a:t> </a:t>
            </a:r>
            <a:r>
              <a:rPr sz="3200" dirty="0"/>
              <a:t>riferimenti</a:t>
            </a:r>
            <a:r>
              <a:rPr sz="3200" spc="-35" dirty="0"/>
              <a:t> </a:t>
            </a:r>
            <a:r>
              <a:rPr sz="3200" dirty="0"/>
              <a:t>comuni</a:t>
            </a:r>
            <a:r>
              <a:rPr sz="3200" spc="-60" dirty="0"/>
              <a:t> </a:t>
            </a:r>
            <a:r>
              <a:rPr sz="3200" dirty="0"/>
              <a:t>e</a:t>
            </a:r>
            <a:r>
              <a:rPr sz="3200" spc="-50" dirty="0"/>
              <a:t> </a:t>
            </a:r>
            <a:r>
              <a:rPr sz="3200" spc="-10" dirty="0"/>
              <a:t>condivisi.</a:t>
            </a:r>
            <a:endParaRPr sz="320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6878" y="230746"/>
            <a:ext cx="1142966" cy="698432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4132" rIns="0" bIns="0" rtlCol="0">
            <a:spAutoFit/>
          </a:bodyPr>
          <a:lstStyle/>
          <a:p>
            <a:pPr marL="122872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  <a:latin typeface="Tahoma"/>
                <a:cs typeface="Tahoma"/>
              </a:rPr>
              <a:t>Manca</a:t>
            </a:r>
            <a:r>
              <a:rPr spc="-4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00000"/>
                </a:solidFill>
                <a:latin typeface="Tahoma"/>
                <a:cs typeface="Tahoma"/>
              </a:rPr>
              <a:t>il</a:t>
            </a:r>
            <a:r>
              <a:rPr spc="-4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00000"/>
                </a:solidFill>
                <a:latin typeface="Tahoma"/>
                <a:cs typeface="Tahoma"/>
              </a:rPr>
              <a:t>cappello</a:t>
            </a:r>
            <a:r>
              <a:rPr spc="-5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pc="-10" dirty="0">
                <a:solidFill>
                  <a:srgbClr val="000000"/>
                </a:solidFill>
                <a:latin typeface="Tahoma"/>
                <a:cs typeface="Tahoma"/>
              </a:rPr>
              <a:t>rosso</a:t>
            </a:r>
          </a:p>
        </p:txBody>
      </p:sp>
      <p:sp>
        <p:nvSpPr>
          <p:cNvPr id="4" name="object 4"/>
          <p:cNvSpPr/>
          <p:nvPr/>
        </p:nvSpPr>
        <p:spPr>
          <a:xfrm>
            <a:off x="685800" y="1981200"/>
            <a:ext cx="7772400" cy="4114800"/>
          </a:xfrm>
          <a:custGeom>
            <a:avLst/>
            <a:gdLst/>
            <a:ahLst/>
            <a:cxnLst/>
            <a:rect l="l" t="t" r="r" b="b"/>
            <a:pathLst>
              <a:path w="7772400" h="4114800">
                <a:moveTo>
                  <a:pt x="7772400" y="0"/>
                </a:moveTo>
                <a:lnTo>
                  <a:pt x="0" y="0"/>
                </a:lnTo>
                <a:lnTo>
                  <a:pt x="0" y="4114800"/>
                </a:lnTo>
                <a:lnTo>
                  <a:pt x="7772400" y="4114800"/>
                </a:lnTo>
                <a:lnTo>
                  <a:pt x="777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2102" rIns="0" bIns="0" rtlCol="0">
            <a:spAutoFit/>
          </a:bodyPr>
          <a:lstStyle/>
          <a:p>
            <a:pPr marL="12700" marR="1708785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Si</a:t>
            </a:r>
            <a:r>
              <a:rPr sz="3200" spc="-35" dirty="0"/>
              <a:t> </a:t>
            </a:r>
            <a:r>
              <a:rPr sz="3200" dirty="0"/>
              <a:t>è</a:t>
            </a:r>
            <a:r>
              <a:rPr sz="3200" spc="-35" dirty="0"/>
              <a:t> </a:t>
            </a:r>
            <a:r>
              <a:rPr sz="3200" dirty="0"/>
              <a:t>freddi,</a:t>
            </a:r>
            <a:r>
              <a:rPr sz="3200" spc="-45" dirty="0"/>
              <a:t> </a:t>
            </a:r>
            <a:r>
              <a:rPr sz="3200" dirty="0"/>
              <a:t>privi</a:t>
            </a:r>
            <a:r>
              <a:rPr sz="3200" spc="-20" dirty="0"/>
              <a:t> </a:t>
            </a:r>
            <a:r>
              <a:rPr sz="3200" dirty="0"/>
              <a:t>di</a:t>
            </a:r>
            <a:r>
              <a:rPr sz="3200" spc="-35" dirty="0"/>
              <a:t> </a:t>
            </a:r>
            <a:r>
              <a:rPr sz="3200" dirty="0"/>
              <a:t>passione</a:t>
            </a:r>
            <a:r>
              <a:rPr sz="3200" spc="-45" dirty="0"/>
              <a:t> </a:t>
            </a:r>
            <a:r>
              <a:rPr sz="3200" dirty="0"/>
              <a:t>e</a:t>
            </a:r>
            <a:r>
              <a:rPr sz="3200" spc="-40" dirty="0"/>
              <a:t> </a:t>
            </a:r>
            <a:r>
              <a:rPr sz="3200" spc="-25" dirty="0"/>
              <a:t>di </a:t>
            </a:r>
            <a:r>
              <a:rPr sz="3200" spc="-10" dirty="0"/>
              <a:t>entusiasmo.</a:t>
            </a:r>
            <a:endParaRPr sz="3200"/>
          </a:p>
          <a:p>
            <a:pPr marL="12700" marR="5080">
              <a:lnSpc>
                <a:spcPct val="100000"/>
              </a:lnSpc>
              <a:spcBef>
                <a:spcPts val="765"/>
              </a:spcBef>
            </a:pPr>
            <a:r>
              <a:rPr sz="3200" dirty="0"/>
              <a:t>Si</a:t>
            </a:r>
            <a:r>
              <a:rPr sz="3200" spc="-50" dirty="0"/>
              <a:t> </a:t>
            </a:r>
            <a:r>
              <a:rPr sz="3200" dirty="0"/>
              <a:t>eseguono</a:t>
            </a:r>
            <a:r>
              <a:rPr sz="3200" spc="-65" dirty="0"/>
              <a:t> </a:t>
            </a:r>
            <a:r>
              <a:rPr sz="3200" dirty="0"/>
              <a:t>procedure</a:t>
            </a:r>
            <a:r>
              <a:rPr sz="3200" spc="-75" dirty="0"/>
              <a:t> </a:t>
            </a:r>
            <a:r>
              <a:rPr sz="3200" dirty="0"/>
              <a:t>corrette,</a:t>
            </a:r>
            <a:r>
              <a:rPr sz="3200" spc="-45" dirty="0"/>
              <a:t> </a:t>
            </a:r>
            <a:r>
              <a:rPr sz="3200" dirty="0"/>
              <a:t>ma</a:t>
            </a:r>
            <a:r>
              <a:rPr sz="3200" spc="-60" dirty="0"/>
              <a:t> </a:t>
            </a:r>
            <a:r>
              <a:rPr sz="3200" spc="-10" dirty="0"/>
              <a:t>prive </a:t>
            </a:r>
            <a:r>
              <a:rPr sz="3200" dirty="0"/>
              <a:t>di</a:t>
            </a:r>
            <a:r>
              <a:rPr sz="3200" spc="-45" dirty="0"/>
              <a:t> </a:t>
            </a:r>
            <a:r>
              <a:rPr sz="3200" dirty="0"/>
              <a:t>visione</a:t>
            </a:r>
            <a:r>
              <a:rPr sz="3200" spc="-45" dirty="0"/>
              <a:t> </a:t>
            </a:r>
            <a:r>
              <a:rPr sz="3200" dirty="0"/>
              <a:t>etica,</a:t>
            </a:r>
            <a:r>
              <a:rPr sz="3200" spc="-40" dirty="0"/>
              <a:t> </a:t>
            </a:r>
            <a:r>
              <a:rPr sz="3200" dirty="0"/>
              <a:t>come</a:t>
            </a:r>
            <a:r>
              <a:rPr sz="3200" spc="-45" dirty="0"/>
              <a:t> </a:t>
            </a:r>
            <a:r>
              <a:rPr sz="3200" dirty="0"/>
              <a:t>il</a:t>
            </a:r>
            <a:r>
              <a:rPr sz="3200" spc="-40" dirty="0"/>
              <a:t> </a:t>
            </a:r>
            <a:r>
              <a:rPr sz="3200" dirty="0"/>
              <a:t>funzionario</a:t>
            </a:r>
            <a:r>
              <a:rPr sz="3200" spc="-50" dirty="0"/>
              <a:t> </a:t>
            </a:r>
            <a:r>
              <a:rPr sz="3200" spc="-25" dirty="0"/>
              <a:t>che </a:t>
            </a:r>
            <a:r>
              <a:rPr sz="3200" dirty="0"/>
              <a:t>organizza</a:t>
            </a:r>
            <a:r>
              <a:rPr sz="3200" spc="-70" dirty="0"/>
              <a:t> </a:t>
            </a:r>
            <a:r>
              <a:rPr sz="3200" dirty="0"/>
              <a:t>per</a:t>
            </a:r>
            <a:r>
              <a:rPr sz="3200" spc="-55" dirty="0"/>
              <a:t> </a:t>
            </a:r>
            <a:r>
              <a:rPr sz="3200" dirty="0"/>
              <a:t>bene</a:t>
            </a:r>
            <a:r>
              <a:rPr sz="3200" spc="-55" dirty="0"/>
              <a:t> </a:t>
            </a:r>
            <a:r>
              <a:rPr sz="3200" dirty="0"/>
              <a:t>i</a:t>
            </a:r>
            <a:r>
              <a:rPr sz="3200" spc="-45" dirty="0"/>
              <a:t> </a:t>
            </a:r>
            <a:r>
              <a:rPr sz="3200" dirty="0"/>
              <a:t>forni</a:t>
            </a:r>
            <a:r>
              <a:rPr sz="3200" spc="-40" dirty="0"/>
              <a:t> </a:t>
            </a:r>
            <a:r>
              <a:rPr sz="3200" dirty="0"/>
              <a:t>delle</a:t>
            </a:r>
            <a:r>
              <a:rPr sz="3200" spc="-50" dirty="0"/>
              <a:t> </a:t>
            </a:r>
            <a:r>
              <a:rPr sz="3200" dirty="0"/>
              <a:t>camere</a:t>
            </a:r>
            <a:r>
              <a:rPr sz="3200" spc="-60" dirty="0"/>
              <a:t> </a:t>
            </a:r>
            <a:r>
              <a:rPr sz="3200" spc="-50" dirty="0"/>
              <a:t>a </a:t>
            </a:r>
            <a:r>
              <a:rPr sz="3200" spc="-20" dirty="0"/>
              <a:t>gas.</a:t>
            </a:r>
            <a:endParaRPr sz="3200"/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3200" dirty="0"/>
              <a:t>Si</a:t>
            </a:r>
            <a:r>
              <a:rPr sz="3200" spc="-45" dirty="0"/>
              <a:t> </a:t>
            </a:r>
            <a:r>
              <a:rPr sz="3200" dirty="0"/>
              <a:t>cade</a:t>
            </a:r>
            <a:r>
              <a:rPr sz="3200" spc="-55" dirty="0"/>
              <a:t> </a:t>
            </a:r>
            <a:r>
              <a:rPr sz="3200" dirty="0"/>
              <a:t>nella</a:t>
            </a:r>
            <a:r>
              <a:rPr sz="3200" spc="-40" dirty="0"/>
              <a:t> </a:t>
            </a:r>
            <a:r>
              <a:rPr sz="3200" dirty="0"/>
              <a:t>grigia</a:t>
            </a:r>
            <a:r>
              <a:rPr sz="3200" spc="-55" dirty="0"/>
              <a:t> </a:t>
            </a:r>
            <a:r>
              <a:rPr sz="3200" spc="-10" dirty="0"/>
              <a:t>routine.</a:t>
            </a:r>
            <a:endParaRPr sz="320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6908" y="230746"/>
            <a:ext cx="1146143" cy="698432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4132" rIns="0" bIns="0" rtlCol="0">
            <a:spAutoFit/>
          </a:bodyPr>
          <a:lstStyle/>
          <a:p>
            <a:pPr marL="132143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  <a:latin typeface="Tahoma"/>
                <a:cs typeface="Tahoma"/>
              </a:rPr>
              <a:t>Manca</a:t>
            </a:r>
            <a:r>
              <a:rPr spc="-4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00000"/>
                </a:solidFill>
                <a:latin typeface="Tahoma"/>
                <a:cs typeface="Tahoma"/>
              </a:rPr>
              <a:t>il</a:t>
            </a:r>
            <a:r>
              <a:rPr spc="-4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00000"/>
                </a:solidFill>
                <a:latin typeface="Tahoma"/>
                <a:cs typeface="Tahoma"/>
              </a:rPr>
              <a:t>cappello</a:t>
            </a:r>
            <a:r>
              <a:rPr spc="-5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pc="-20" dirty="0">
                <a:solidFill>
                  <a:srgbClr val="000000"/>
                </a:solidFill>
                <a:latin typeface="Tahoma"/>
                <a:cs typeface="Tahoma"/>
              </a:rPr>
              <a:t>nero</a:t>
            </a:r>
          </a:p>
        </p:txBody>
      </p:sp>
      <p:sp>
        <p:nvSpPr>
          <p:cNvPr id="4" name="object 4"/>
          <p:cNvSpPr/>
          <p:nvPr/>
        </p:nvSpPr>
        <p:spPr>
          <a:xfrm>
            <a:off x="685800" y="1981200"/>
            <a:ext cx="7772400" cy="4114800"/>
          </a:xfrm>
          <a:custGeom>
            <a:avLst/>
            <a:gdLst/>
            <a:ahLst/>
            <a:cxnLst/>
            <a:rect l="l" t="t" r="r" b="b"/>
            <a:pathLst>
              <a:path w="7772400" h="4114800">
                <a:moveTo>
                  <a:pt x="7772400" y="0"/>
                </a:moveTo>
                <a:lnTo>
                  <a:pt x="0" y="0"/>
                </a:lnTo>
                <a:lnTo>
                  <a:pt x="0" y="4114800"/>
                </a:lnTo>
                <a:lnTo>
                  <a:pt x="7772400" y="4114800"/>
                </a:lnTo>
                <a:lnTo>
                  <a:pt x="777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4540" y="2011172"/>
            <a:ext cx="7605395" cy="37318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3241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ahoma"/>
                <a:cs typeface="Tahoma"/>
              </a:rPr>
              <a:t>Si</a:t>
            </a:r>
            <a:r>
              <a:rPr sz="3200" spc="-4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corrono</a:t>
            </a:r>
            <a:r>
              <a:rPr sz="3200" spc="-6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rischi</a:t>
            </a:r>
            <a:r>
              <a:rPr sz="3200" spc="-4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senza</a:t>
            </a:r>
            <a:r>
              <a:rPr sz="3200" spc="-6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accorgersene,</a:t>
            </a:r>
            <a:r>
              <a:rPr sz="3200" spc="-70" dirty="0">
                <a:latin typeface="Tahoma"/>
                <a:cs typeface="Tahoma"/>
              </a:rPr>
              <a:t> </a:t>
            </a:r>
            <a:r>
              <a:rPr sz="3200" spc="-50" dirty="0">
                <a:latin typeface="Tahoma"/>
                <a:cs typeface="Tahoma"/>
              </a:rPr>
              <a:t>e </a:t>
            </a:r>
            <a:r>
              <a:rPr sz="3200" dirty="0">
                <a:latin typeface="Tahoma"/>
                <a:cs typeface="Tahoma"/>
              </a:rPr>
              <a:t>quando</a:t>
            </a:r>
            <a:r>
              <a:rPr sz="3200" spc="-6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capita</a:t>
            </a:r>
            <a:r>
              <a:rPr sz="3200" spc="-4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qualche</a:t>
            </a:r>
            <a:r>
              <a:rPr sz="3200" spc="-4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emergenza</a:t>
            </a:r>
            <a:r>
              <a:rPr sz="3200" spc="-7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non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si </a:t>
            </a:r>
            <a:r>
              <a:rPr sz="3200" dirty="0">
                <a:latin typeface="Tahoma"/>
                <a:cs typeface="Tahoma"/>
              </a:rPr>
              <a:t>sa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come</a:t>
            </a:r>
            <a:r>
              <a:rPr sz="3200" spc="-10" dirty="0">
                <a:latin typeface="Tahoma"/>
                <a:cs typeface="Tahoma"/>
              </a:rPr>
              <a:t> affrontarla.</a:t>
            </a:r>
            <a:endParaRPr sz="3200">
              <a:latin typeface="Tahoma"/>
              <a:cs typeface="Tahoma"/>
            </a:endParaRPr>
          </a:p>
          <a:p>
            <a:pPr marL="12700" marR="551180">
              <a:lnSpc>
                <a:spcPct val="100000"/>
              </a:lnSpc>
              <a:spcBef>
                <a:spcPts val="760"/>
              </a:spcBef>
            </a:pPr>
            <a:r>
              <a:rPr sz="3200" dirty="0">
                <a:latin typeface="Tahoma"/>
                <a:cs typeface="Tahoma"/>
              </a:rPr>
              <a:t>Ci</a:t>
            </a:r>
            <a:r>
              <a:rPr sz="3200" spc="-4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si</a:t>
            </a:r>
            <a:r>
              <a:rPr sz="3200" spc="-3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butta</a:t>
            </a:r>
            <a:r>
              <a:rPr sz="3200" spc="-3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in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imprese</a:t>
            </a:r>
            <a:r>
              <a:rPr sz="3200" spc="-4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spesso</a:t>
            </a:r>
            <a:r>
              <a:rPr sz="3200" spc="-6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fuori</a:t>
            </a:r>
            <a:r>
              <a:rPr sz="3200" spc="-3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dalla </a:t>
            </a:r>
            <a:r>
              <a:rPr sz="3200" dirty="0">
                <a:latin typeface="Tahoma"/>
                <a:cs typeface="Tahoma"/>
              </a:rPr>
              <a:t>nostra</a:t>
            </a:r>
            <a:r>
              <a:rPr sz="3200" spc="-4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portata.</a:t>
            </a:r>
            <a:endParaRPr sz="3200">
              <a:latin typeface="Tahoma"/>
              <a:cs typeface="Tahoma"/>
            </a:endParaRPr>
          </a:p>
          <a:p>
            <a:pPr marL="12700" marR="5080">
              <a:lnSpc>
                <a:spcPts val="4610"/>
              </a:lnSpc>
              <a:spcBef>
                <a:spcPts val="95"/>
              </a:spcBef>
            </a:pPr>
            <a:r>
              <a:rPr sz="3200" dirty="0">
                <a:latin typeface="Tahoma"/>
                <a:cs typeface="Tahoma"/>
              </a:rPr>
              <a:t>Si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investe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e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si</a:t>
            </a:r>
            <a:r>
              <a:rPr sz="3200" spc="-4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intraprende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con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leggerezza. </a:t>
            </a:r>
            <a:r>
              <a:rPr sz="3200" dirty="0">
                <a:latin typeface="Tahoma"/>
                <a:cs typeface="Tahoma"/>
              </a:rPr>
              <a:t>Si</a:t>
            </a:r>
            <a:r>
              <a:rPr sz="3200" spc="-5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sottovalutano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punti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deboli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e</a:t>
            </a:r>
            <a:r>
              <a:rPr sz="3200" spc="-5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minacce.</a:t>
            </a:r>
            <a:endParaRPr sz="32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6878" y="230822"/>
            <a:ext cx="1142966" cy="696764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4132" rIns="0" bIns="0" rtlCol="0">
            <a:spAutoFit/>
          </a:bodyPr>
          <a:lstStyle/>
          <a:p>
            <a:pPr marL="121348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  <a:latin typeface="Tahoma"/>
                <a:cs typeface="Tahoma"/>
              </a:rPr>
              <a:t>Manca</a:t>
            </a:r>
            <a:r>
              <a:rPr spc="-6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00000"/>
                </a:solidFill>
                <a:latin typeface="Tahoma"/>
                <a:cs typeface="Tahoma"/>
              </a:rPr>
              <a:t>il</a:t>
            </a:r>
            <a:r>
              <a:rPr spc="-5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00000"/>
                </a:solidFill>
                <a:latin typeface="Tahoma"/>
                <a:cs typeface="Tahoma"/>
              </a:rPr>
              <a:t>cappello</a:t>
            </a:r>
            <a:r>
              <a:rPr spc="-6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pc="-10" dirty="0">
                <a:solidFill>
                  <a:srgbClr val="000000"/>
                </a:solidFill>
                <a:latin typeface="Tahoma"/>
                <a:cs typeface="Tahoma"/>
              </a:rPr>
              <a:t>giallo</a:t>
            </a:r>
          </a:p>
        </p:txBody>
      </p:sp>
      <p:sp>
        <p:nvSpPr>
          <p:cNvPr id="4" name="object 4"/>
          <p:cNvSpPr/>
          <p:nvPr/>
        </p:nvSpPr>
        <p:spPr>
          <a:xfrm>
            <a:off x="685800" y="1981200"/>
            <a:ext cx="7772400" cy="4114800"/>
          </a:xfrm>
          <a:custGeom>
            <a:avLst/>
            <a:gdLst/>
            <a:ahLst/>
            <a:cxnLst/>
            <a:rect l="l" t="t" r="r" b="b"/>
            <a:pathLst>
              <a:path w="7772400" h="4114800">
                <a:moveTo>
                  <a:pt x="7772400" y="0"/>
                </a:moveTo>
                <a:lnTo>
                  <a:pt x="0" y="0"/>
                </a:lnTo>
                <a:lnTo>
                  <a:pt x="0" y="4114800"/>
                </a:lnTo>
                <a:lnTo>
                  <a:pt x="7772400" y="4114800"/>
                </a:lnTo>
                <a:lnTo>
                  <a:pt x="777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4540" y="1926702"/>
            <a:ext cx="7354570" cy="390969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434"/>
              </a:spcBef>
            </a:pPr>
            <a:r>
              <a:rPr sz="2800" dirty="0">
                <a:latin typeface="Tahoma"/>
                <a:cs typeface="Tahoma"/>
              </a:rPr>
              <a:t>Troppo</a:t>
            </a:r>
            <a:r>
              <a:rPr sz="2800" spc="-7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pessimisti.</a:t>
            </a:r>
            <a:endParaRPr sz="2800">
              <a:latin typeface="Tahoma"/>
              <a:cs typeface="Tahoma"/>
            </a:endParaRPr>
          </a:p>
          <a:p>
            <a:pPr marL="12700" marR="5080" algn="just">
              <a:lnSpc>
                <a:spcPts val="3030"/>
              </a:lnSpc>
              <a:spcBef>
                <a:spcPts val="715"/>
              </a:spcBef>
            </a:pPr>
            <a:r>
              <a:rPr sz="2800" dirty="0">
                <a:latin typeface="Tahoma"/>
                <a:cs typeface="Tahoma"/>
              </a:rPr>
              <a:t>Si</a:t>
            </a:r>
            <a:r>
              <a:rPr sz="2800" spc="-7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tende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ad</a:t>
            </a:r>
            <a:r>
              <a:rPr sz="2800" spc="-3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avere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una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visione</a:t>
            </a:r>
            <a:r>
              <a:rPr sz="2800" spc="-3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troppo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negativa, </a:t>
            </a:r>
            <a:r>
              <a:rPr sz="2800" dirty="0">
                <a:latin typeface="Tahoma"/>
                <a:cs typeface="Tahoma"/>
              </a:rPr>
              <a:t>che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spegne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gli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entusiasmi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e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spinge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a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rifugiarsi </a:t>
            </a:r>
            <a:r>
              <a:rPr sz="2800" dirty="0">
                <a:latin typeface="Tahoma"/>
                <a:cs typeface="Tahoma"/>
              </a:rPr>
              <a:t>nella</a:t>
            </a:r>
            <a:r>
              <a:rPr sz="2800" spc="-3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cuccia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sicura.</a:t>
            </a:r>
            <a:endParaRPr sz="2800">
              <a:latin typeface="Tahoma"/>
              <a:cs typeface="Tahoma"/>
            </a:endParaRPr>
          </a:p>
          <a:p>
            <a:pPr marL="12700" marR="109220" algn="just">
              <a:lnSpc>
                <a:spcPts val="3030"/>
              </a:lnSpc>
              <a:spcBef>
                <a:spcPts val="655"/>
              </a:spcBef>
            </a:pPr>
            <a:r>
              <a:rPr sz="2800" dirty="0">
                <a:latin typeface="Tahoma"/>
                <a:cs typeface="Tahoma"/>
              </a:rPr>
              <a:t>Si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corre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il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pericolo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di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spegnere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le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idee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creative </a:t>
            </a:r>
            <a:r>
              <a:rPr sz="2800" dirty="0">
                <a:latin typeface="Tahoma"/>
                <a:cs typeface="Tahoma"/>
              </a:rPr>
              <a:t>del</a:t>
            </a:r>
            <a:r>
              <a:rPr sz="2800" spc="-7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cappello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verde.</a:t>
            </a:r>
            <a:endParaRPr sz="2800">
              <a:latin typeface="Tahoma"/>
              <a:cs typeface="Tahoma"/>
            </a:endParaRPr>
          </a:p>
          <a:p>
            <a:pPr marL="12700" marR="1424305">
              <a:lnSpc>
                <a:spcPts val="3030"/>
              </a:lnSpc>
              <a:spcBef>
                <a:spcPts val="660"/>
              </a:spcBef>
            </a:pPr>
            <a:r>
              <a:rPr sz="2800" dirty="0">
                <a:latin typeface="Tahoma"/>
                <a:cs typeface="Tahoma"/>
              </a:rPr>
              <a:t>Se</a:t>
            </a:r>
            <a:r>
              <a:rPr sz="2800" spc="-7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giudichiamo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noi</a:t>
            </a:r>
            <a:r>
              <a:rPr sz="2800" spc="-7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stessi,</a:t>
            </a:r>
            <a:r>
              <a:rPr sz="2800" spc="-7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tendiamo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spc="-50" dirty="0">
                <a:latin typeface="Tahoma"/>
                <a:cs typeface="Tahoma"/>
              </a:rPr>
              <a:t>a </a:t>
            </a:r>
            <a:r>
              <a:rPr sz="2800" dirty="0">
                <a:latin typeface="Tahoma"/>
                <a:cs typeface="Tahoma"/>
              </a:rPr>
              <a:t>colpevolizzarci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e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a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sottovalutarci.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2800" dirty="0">
                <a:latin typeface="Tahoma"/>
                <a:cs typeface="Tahoma"/>
              </a:rPr>
              <a:t>Si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sottovalutano</a:t>
            </a:r>
            <a:r>
              <a:rPr sz="2800" spc="-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punti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di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forza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e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opportunità.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6878" y="230822"/>
            <a:ext cx="1142966" cy="696764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4132" rIns="0" bIns="0" rtlCol="0">
            <a:spAutoFit/>
          </a:bodyPr>
          <a:lstStyle/>
          <a:p>
            <a:pPr marL="119697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  <a:latin typeface="Tahoma"/>
                <a:cs typeface="Tahoma"/>
              </a:rPr>
              <a:t>Manca</a:t>
            </a:r>
            <a:r>
              <a:rPr spc="-6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00000"/>
                </a:solidFill>
                <a:latin typeface="Tahoma"/>
                <a:cs typeface="Tahoma"/>
              </a:rPr>
              <a:t>il</a:t>
            </a:r>
            <a:r>
              <a:rPr spc="-5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00000"/>
                </a:solidFill>
                <a:latin typeface="Tahoma"/>
                <a:cs typeface="Tahoma"/>
              </a:rPr>
              <a:t>cappello</a:t>
            </a:r>
            <a:r>
              <a:rPr spc="-6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pc="-10" dirty="0">
                <a:solidFill>
                  <a:srgbClr val="000000"/>
                </a:solidFill>
                <a:latin typeface="Tahoma"/>
                <a:cs typeface="Tahoma"/>
              </a:rPr>
              <a:t>verde</a:t>
            </a:r>
          </a:p>
        </p:txBody>
      </p:sp>
      <p:sp>
        <p:nvSpPr>
          <p:cNvPr id="4" name="object 4"/>
          <p:cNvSpPr/>
          <p:nvPr/>
        </p:nvSpPr>
        <p:spPr>
          <a:xfrm>
            <a:off x="685800" y="1981200"/>
            <a:ext cx="7772400" cy="4114800"/>
          </a:xfrm>
          <a:custGeom>
            <a:avLst/>
            <a:gdLst/>
            <a:ahLst/>
            <a:cxnLst/>
            <a:rect l="l" t="t" r="r" b="b"/>
            <a:pathLst>
              <a:path w="7772400" h="4114800">
                <a:moveTo>
                  <a:pt x="7772400" y="0"/>
                </a:moveTo>
                <a:lnTo>
                  <a:pt x="0" y="0"/>
                </a:lnTo>
                <a:lnTo>
                  <a:pt x="0" y="4114800"/>
                </a:lnTo>
                <a:lnTo>
                  <a:pt x="7772400" y="4114800"/>
                </a:lnTo>
                <a:lnTo>
                  <a:pt x="777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2356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/>
              <a:t>Non</a:t>
            </a:r>
            <a:r>
              <a:rPr spc="-50" dirty="0"/>
              <a:t> </a:t>
            </a:r>
            <a:r>
              <a:rPr dirty="0"/>
              <a:t>si</a:t>
            </a:r>
            <a:r>
              <a:rPr spc="-40" dirty="0"/>
              <a:t> </a:t>
            </a:r>
            <a:r>
              <a:rPr dirty="0"/>
              <a:t>è</a:t>
            </a:r>
            <a:r>
              <a:rPr spc="-55" dirty="0"/>
              <a:t> </a:t>
            </a:r>
            <a:r>
              <a:rPr dirty="0"/>
              <a:t>capaci</a:t>
            </a:r>
            <a:r>
              <a:rPr spc="-40" dirty="0"/>
              <a:t> </a:t>
            </a:r>
            <a:r>
              <a:rPr dirty="0"/>
              <a:t>di</a:t>
            </a:r>
            <a:r>
              <a:rPr spc="-55" dirty="0"/>
              <a:t> </a:t>
            </a:r>
            <a:r>
              <a:rPr dirty="0"/>
              <a:t>produrre</a:t>
            </a:r>
            <a:r>
              <a:rPr spc="-15" dirty="0"/>
              <a:t> </a:t>
            </a:r>
            <a:r>
              <a:rPr dirty="0"/>
              <a:t>nuove</a:t>
            </a:r>
            <a:r>
              <a:rPr spc="-35" dirty="0"/>
              <a:t> </a:t>
            </a:r>
            <a:r>
              <a:rPr dirty="0"/>
              <a:t>idee,</a:t>
            </a:r>
            <a:r>
              <a:rPr spc="-40" dirty="0"/>
              <a:t> </a:t>
            </a:r>
            <a:r>
              <a:rPr spc="-25" dirty="0"/>
              <a:t>di </a:t>
            </a:r>
            <a:r>
              <a:rPr dirty="0"/>
              <a:t>affrontare</a:t>
            </a:r>
            <a:r>
              <a:rPr spc="-65" dirty="0"/>
              <a:t> </a:t>
            </a:r>
            <a:r>
              <a:rPr dirty="0"/>
              <a:t>situazioni</a:t>
            </a:r>
            <a:r>
              <a:rPr spc="-90" dirty="0"/>
              <a:t> </a:t>
            </a:r>
            <a:r>
              <a:rPr dirty="0"/>
              <a:t>impreviste,</a:t>
            </a:r>
            <a:r>
              <a:rPr spc="-85" dirty="0"/>
              <a:t> </a:t>
            </a:r>
            <a:r>
              <a:rPr dirty="0"/>
              <a:t>di</a:t>
            </a:r>
            <a:r>
              <a:rPr spc="-110" dirty="0"/>
              <a:t> </a:t>
            </a:r>
            <a:r>
              <a:rPr spc="-10" dirty="0"/>
              <a:t>improvvisare.</a:t>
            </a:r>
          </a:p>
          <a:p>
            <a:pPr marL="12700" marR="165100">
              <a:lnSpc>
                <a:spcPct val="100000"/>
              </a:lnSpc>
              <a:spcBef>
                <a:spcPts val="670"/>
              </a:spcBef>
            </a:pPr>
            <a:r>
              <a:rPr dirty="0"/>
              <a:t>Ci</a:t>
            </a:r>
            <a:r>
              <a:rPr spc="-35" dirty="0"/>
              <a:t> </a:t>
            </a:r>
            <a:r>
              <a:rPr dirty="0"/>
              <a:t>si</a:t>
            </a:r>
            <a:r>
              <a:rPr spc="-45" dirty="0"/>
              <a:t> </a:t>
            </a:r>
            <a:r>
              <a:rPr dirty="0"/>
              <a:t>rifugia</a:t>
            </a:r>
            <a:r>
              <a:rPr spc="-15" dirty="0"/>
              <a:t> </a:t>
            </a:r>
            <a:r>
              <a:rPr dirty="0"/>
              <a:t>troppo</a:t>
            </a:r>
            <a:r>
              <a:rPr spc="-25" dirty="0"/>
              <a:t> </a:t>
            </a:r>
            <a:r>
              <a:rPr dirty="0"/>
              <a:t>su</a:t>
            </a:r>
            <a:r>
              <a:rPr spc="-35" dirty="0"/>
              <a:t> </a:t>
            </a:r>
            <a:r>
              <a:rPr dirty="0"/>
              <a:t>ciò</a:t>
            </a:r>
            <a:r>
              <a:rPr spc="-45" dirty="0"/>
              <a:t> </a:t>
            </a:r>
            <a:r>
              <a:rPr dirty="0"/>
              <a:t>che</a:t>
            </a:r>
            <a:r>
              <a:rPr spc="-35" dirty="0"/>
              <a:t> </a:t>
            </a:r>
            <a:r>
              <a:rPr dirty="0"/>
              <a:t>si</a:t>
            </a:r>
            <a:r>
              <a:rPr spc="-45" dirty="0"/>
              <a:t> </a:t>
            </a:r>
            <a:r>
              <a:rPr dirty="0"/>
              <a:t>sa,</a:t>
            </a:r>
            <a:r>
              <a:rPr spc="-20" dirty="0"/>
              <a:t> </a:t>
            </a:r>
            <a:r>
              <a:rPr dirty="0"/>
              <a:t>su</a:t>
            </a:r>
            <a:r>
              <a:rPr spc="-35" dirty="0"/>
              <a:t> </a:t>
            </a:r>
            <a:r>
              <a:rPr spc="-10" dirty="0"/>
              <a:t>soluzioni predisposte.</a:t>
            </a:r>
          </a:p>
          <a:p>
            <a:pPr marL="12700" marR="95885">
              <a:lnSpc>
                <a:spcPct val="100000"/>
              </a:lnSpc>
              <a:spcBef>
                <a:spcPts val="675"/>
              </a:spcBef>
            </a:pPr>
            <a:r>
              <a:rPr dirty="0"/>
              <a:t>Si</a:t>
            </a:r>
            <a:r>
              <a:rPr spc="-75" dirty="0"/>
              <a:t> </a:t>
            </a:r>
            <a:r>
              <a:rPr dirty="0"/>
              <a:t>dà</a:t>
            </a:r>
            <a:r>
              <a:rPr spc="-55" dirty="0"/>
              <a:t> </a:t>
            </a:r>
            <a:r>
              <a:rPr dirty="0"/>
              <a:t>troppa</a:t>
            </a:r>
            <a:r>
              <a:rPr spc="-45" dirty="0"/>
              <a:t> </a:t>
            </a:r>
            <a:r>
              <a:rPr dirty="0"/>
              <a:t>importanza</a:t>
            </a:r>
            <a:r>
              <a:rPr spc="-35" dirty="0"/>
              <a:t> </a:t>
            </a:r>
            <a:r>
              <a:rPr dirty="0"/>
              <a:t>agli</a:t>
            </a:r>
            <a:r>
              <a:rPr spc="-60" dirty="0"/>
              <a:t> </a:t>
            </a:r>
            <a:r>
              <a:rPr dirty="0"/>
              <a:t>esperti,</a:t>
            </a:r>
            <a:r>
              <a:rPr spc="-45" dirty="0"/>
              <a:t> </a:t>
            </a:r>
            <a:r>
              <a:rPr dirty="0"/>
              <a:t>alle</a:t>
            </a:r>
            <a:r>
              <a:rPr spc="-50" dirty="0"/>
              <a:t> </a:t>
            </a:r>
            <a:r>
              <a:rPr spc="-10" dirty="0"/>
              <a:t>cause, </a:t>
            </a:r>
            <a:r>
              <a:rPr dirty="0"/>
              <a:t>al</a:t>
            </a:r>
            <a:r>
              <a:rPr spc="-25" dirty="0"/>
              <a:t> </a:t>
            </a:r>
            <a:r>
              <a:rPr spc="-10" dirty="0"/>
              <a:t>passato.</a:t>
            </a:r>
          </a:p>
          <a:p>
            <a:pPr marL="12700" marR="961390">
              <a:lnSpc>
                <a:spcPct val="120000"/>
              </a:lnSpc>
            </a:pPr>
            <a:r>
              <a:rPr dirty="0"/>
              <a:t>Si</a:t>
            </a:r>
            <a:r>
              <a:rPr spc="-60" dirty="0"/>
              <a:t> </a:t>
            </a:r>
            <a:r>
              <a:rPr dirty="0"/>
              <a:t>perde</a:t>
            </a:r>
            <a:r>
              <a:rPr spc="-30" dirty="0"/>
              <a:t> </a:t>
            </a:r>
            <a:r>
              <a:rPr dirty="0"/>
              <a:t>di</a:t>
            </a:r>
            <a:r>
              <a:rPr spc="-55" dirty="0"/>
              <a:t> </a:t>
            </a:r>
            <a:r>
              <a:rPr dirty="0"/>
              <a:t>fronte</a:t>
            </a:r>
            <a:r>
              <a:rPr spc="-30" dirty="0"/>
              <a:t> </a:t>
            </a:r>
            <a:r>
              <a:rPr dirty="0"/>
              <a:t>a</a:t>
            </a:r>
            <a:r>
              <a:rPr spc="-50" dirty="0"/>
              <a:t> </a:t>
            </a:r>
            <a:r>
              <a:rPr dirty="0"/>
              <a:t>concorrenti</a:t>
            </a:r>
            <a:r>
              <a:rPr spc="-55" dirty="0"/>
              <a:t> </a:t>
            </a:r>
            <a:r>
              <a:rPr spc="-10" dirty="0"/>
              <a:t>innovativi. </a:t>
            </a:r>
            <a:r>
              <a:rPr dirty="0"/>
              <a:t>Si</a:t>
            </a:r>
            <a:r>
              <a:rPr spc="-60" dirty="0"/>
              <a:t> </a:t>
            </a:r>
            <a:r>
              <a:rPr dirty="0"/>
              <a:t>è</a:t>
            </a:r>
            <a:r>
              <a:rPr spc="-45" dirty="0"/>
              <a:t> </a:t>
            </a:r>
            <a:r>
              <a:rPr dirty="0"/>
              <a:t>prevedibili</a:t>
            </a:r>
            <a:r>
              <a:rPr spc="-35" dirty="0"/>
              <a:t> </a:t>
            </a:r>
            <a:r>
              <a:rPr dirty="0"/>
              <a:t>e</a:t>
            </a:r>
            <a:r>
              <a:rPr spc="-40" dirty="0"/>
              <a:t> </a:t>
            </a:r>
            <a:r>
              <a:rPr dirty="0"/>
              <a:t>spesso</a:t>
            </a:r>
            <a:r>
              <a:rPr spc="-45" dirty="0"/>
              <a:t> </a:t>
            </a:r>
            <a:r>
              <a:rPr spc="-10" dirty="0"/>
              <a:t>banali.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6908" y="230746"/>
            <a:ext cx="1146143" cy="698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3333CC"/>
          </a:solidFill>
        </p:spPr>
        <p:txBody>
          <a:bodyPr vert="horz" wrap="square" lIns="0" tIns="294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315"/>
              </a:spcBef>
            </a:pPr>
            <a:r>
              <a:rPr dirty="0">
                <a:solidFill>
                  <a:srgbClr val="FFFFFF"/>
                </a:solidFill>
                <a:latin typeface="Tahoma"/>
                <a:cs typeface="Tahoma"/>
              </a:rPr>
              <a:t>Atteggiamenti</a:t>
            </a:r>
            <a:r>
              <a:rPr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pc="-10" dirty="0">
                <a:solidFill>
                  <a:srgbClr val="FFFFFF"/>
                </a:solidFill>
                <a:latin typeface="Tahoma"/>
                <a:cs typeface="Tahoma"/>
              </a:rPr>
              <a:t>mentali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5800" y="1981200"/>
            <a:ext cx="3886200" cy="32004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Tahoma"/>
                <a:cs typeface="Tahoma"/>
              </a:rPr>
              <a:t>Pensiero</a:t>
            </a:r>
            <a:r>
              <a:rPr sz="2800" spc="-8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verticale</a:t>
            </a:r>
            <a:endParaRPr sz="2800">
              <a:latin typeface="Tahoma"/>
              <a:cs typeface="Tahoma"/>
            </a:endParaRPr>
          </a:p>
          <a:p>
            <a:pPr marL="951865" indent="-286385">
              <a:lnSpc>
                <a:spcPct val="100000"/>
              </a:lnSpc>
              <a:spcBef>
                <a:spcPts val="295"/>
              </a:spcBef>
              <a:buChar char="–"/>
              <a:tabLst>
                <a:tab pos="951865" algn="l"/>
              </a:tabLst>
            </a:pPr>
            <a:r>
              <a:rPr sz="2400" dirty="0">
                <a:latin typeface="Tahoma"/>
                <a:cs typeface="Tahoma"/>
              </a:rPr>
              <a:t>Da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B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 </a:t>
            </a:r>
            <a:r>
              <a:rPr sz="2400" spc="-50" dirty="0">
                <a:latin typeface="Tahoma"/>
                <a:cs typeface="Tahoma"/>
              </a:rPr>
              <a:t>C</a:t>
            </a:r>
            <a:endParaRPr sz="2400">
              <a:latin typeface="Tahoma"/>
              <a:cs typeface="Tahoma"/>
            </a:endParaRPr>
          </a:p>
          <a:p>
            <a:pPr marL="951865" indent="-286385">
              <a:lnSpc>
                <a:spcPct val="100000"/>
              </a:lnSpc>
              <a:spcBef>
                <a:spcPts val="285"/>
              </a:spcBef>
              <a:buChar char="–"/>
              <a:tabLst>
                <a:tab pos="951865" algn="l"/>
              </a:tabLst>
            </a:pPr>
            <a:r>
              <a:rPr sz="2400" spc="-10" dirty="0">
                <a:latin typeface="Tahoma"/>
                <a:cs typeface="Tahoma"/>
              </a:rPr>
              <a:t>Approfondire</a:t>
            </a:r>
            <a:endParaRPr sz="2400">
              <a:latin typeface="Tahoma"/>
              <a:cs typeface="Tahoma"/>
            </a:endParaRPr>
          </a:p>
          <a:p>
            <a:pPr marL="952500" marR="1283335" indent="-287020">
              <a:lnSpc>
                <a:spcPts val="2590"/>
              </a:lnSpc>
              <a:spcBef>
                <a:spcPts val="615"/>
              </a:spcBef>
              <a:buChar char="–"/>
              <a:tabLst>
                <a:tab pos="952500" algn="l"/>
              </a:tabLst>
            </a:pPr>
            <a:r>
              <a:rPr sz="2400" dirty="0">
                <a:latin typeface="Tahoma"/>
                <a:cs typeface="Tahoma"/>
              </a:rPr>
              <a:t>L'esperto,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spc="-25" dirty="0">
                <a:latin typeface="Tahoma"/>
                <a:cs typeface="Tahoma"/>
              </a:rPr>
              <a:t>lo </a:t>
            </a:r>
            <a:r>
              <a:rPr sz="2400" spc="-10" dirty="0">
                <a:latin typeface="Tahoma"/>
                <a:cs typeface="Tahoma"/>
              </a:rPr>
              <a:t>specialista</a:t>
            </a:r>
            <a:endParaRPr sz="2400">
              <a:latin typeface="Tahoma"/>
              <a:cs typeface="Tahoma"/>
            </a:endParaRPr>
          </a:p>
          <a:p>
            <a:pPr marL="951865" indent="-286385">
              <a:lnSpc>
                <a:spcPct val="100000"/>
              </a:lnSpc>
              <a:spcBef>
                <a:spcPts val="254"/>
              </a:spcBef>
              <a:buChar char="–"/>
              <a:tabLst>
                <a:tab pos="951865" algn="l"/>
              </a:tabLst>
            </a:pPr>
            <a:r>
              <a:rPr sz="2400" spc="-10" dirty="0">
                <a:latin typeface="Tahoma"/>
                <a:cs typeface="Tahoma"/>
              </a:rPr>
              <a:t>Logica</a:t>
            </a:r>
            <a:endParaRPr sz="2400">
              <a:latin typeface="Tahoma"/>
              <a:cs typeface="Tahoma"/>
            </a:endParaRPr>
          </a:p>
          <a:p>
            <a:pPr marL="951865" indent="-286385">
              <a:lnSpc>
                <a:spcPct val="100000"/>
              </a:lnSpc>
              <a:spcBef>
                <a:spcPts val="290"/>
              </a:spcBef>
              <a:buChar char="–"/>
              <a:tabLst>
                <a:tab pos="951865" algn="l"/>
              </a:tabLst>
            </a:pPr>
            <a:r>
              <a:rPr sz="2400" spc="-10" dirty="0">
                <a:latin typeface="Tahoma"/>
                <a:cs typeface="Tahoma"/>
              </a:rPr>
              <a:t>Deduzioni</a:t>
            </a:r>
            <a:endParaRPr sz="2400">
              <a:latin typeface="Tahoma"/>
              <a:cs typeface="Tahoma"/>
            </a:endParaRPr>
          </a:p>
          <a:p>
            <a:pPr marL="951865" indent="-286385">
              <a:lnSpc>
                <a:spcPct val="100000"/>
              </a:lnSpc>
              <a:spcBef>
                <a:spcPts val="285"/>
              </a:spcBef>
              <a:buChar char="–"/>
              <a:tabLst>
                <a:tab pos="951865" algn="l"/>
              </a:tabLst>
            </a:pPr>
            <a:r>
              <a:rPr sz="2400" spc="-10" dirty="0">
                <a:latin typeface="Tahoma"/>
                <a:cs typeface="Tahoma"/>
              </a:rPr>
              <a:t>Dimostrazioni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24400" y="1981200"/>
            <a:ext cx="3733800" cy="4643755"/>
          </a:xfrm>
          <a:custGeom>
            <a:avLst/>
            <a:gdLst/>
            <a:ahLst/>
            <a:cxnLst/>
            <a:rect l="l" t="t" r="r" b="b"/>
            <a:pathLst>
              <a:path w="3733800" h="4643755">
                <a:moveTo>
                  <a:pt x="3733800" y="0"/>
                </a:moveTo>
                <a:lnTo>
                  <a:pt x="0" y="0"/>
                </a:lnTo>
                <a:lnTo>
                  <a:pt x="0" y="4643437"/>
                </a:lnTo>
                <a:lnTo>
                  <a:pt x="3733800" y="4643437"/>
                </a:lnTo>
                <a:lnTo>
                  <a:pt x="3733800" y="0"/>
                </a:lnTo>
                <a:close/>
              </a:path>
            </a:pathLst>
          </a:custGeom>
          <a:solidFill>
            <a:srgbClr val="66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03140" y="1926702"/>
            <a:ext cx="3343910" cy="343535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434"/>
              </a:spcBef>
            </a:pPr>
            <a:r>
              <a:rPr sz="2800" dirty="0">
                <a:latin typeface="Tahoma"/>
                <a:cs typeface="Tahoma"/>
              </a:rPr>
              <a:t>Pensiero</a:t>
            </a:r>
            <a:r>
              <a:rPr sz="2800" spc="-16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laterale</a:t>
            </a:r>
            <a:endParaRPr sz="2800">
              <a:latin typeface="Tahoma"/>
              <a:cs typeface="Tahoma"/>
            </a:endParaRPr>
          </a:p>
          <a:p>
            <a:pPr marL="771525" indent="-301625">
              <a:lnSpc>
                <a:spcPct val="100000"/>
              </a:lnSpc>
              <a:spcBef>
                <a:spcPts val="295"/>
              </a:spcBef>
              <a:buChar char="–"/>
              <a:tabLst>
                <a:tab pos="771525" algn="l"/>
              </a:tabLst>
            </a:pPr>
            <a:r>
              <a:rPr sz="2400" dirty="0">
                <a:latin typeface="Tahoma"/>
                <a:cs typeface="Tahoma"/>
              </a:rPr>
              <a:t>Da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X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 </a:t>
            </a:r>
            <a:r>
              <a:rPr sz="2400" spc="-25" dirty="0">
                <a:latin typeface="Tahoma"/>
                <a:cs typeface="Tahoma"/>
              </a:rPr>
              <a:t>22</a:t>
            </a:r>
            <a:endParaRPr sz="2400">
              <a:latin typeface="Tahoma"/>
              <a:cs typeface="Tahoma"/>
            </a:endParaRPr>
          </a:p>
          <a:p>
            <a:pPr marL="770890" indent="-301625">
              <a:lnSpc>
                <a:spcPct val="100000"/>
              </a:lnSpc>
              <a:spcBef>
                <a:spcPts val="285"/>
              </a:spcBef>
              <a:buChar char="–"/>
              <a:tabLst>
                <a:tab pos="770890" algn="l"/>
              </a:tabLst>
            </a:pPr>
            <a:r>
              <a:rPr sz="2400" spc="-10" dirty="0">
                <a:latin typeface="Tahoma"/>
                <a:cs typeface="Tahoma"/>
              </a:rPr>
              <a:t>Associazioni</a:t>
            </a:r>
            <a:endParaRPr sz="2400">
              <a:latin typeface="Tahoma"/>
              <a:cs typeface="Tahoma"/>
            </a:endParaRPr>
          </a:p>
          <a:p>
            <a:pPr marL="770890" indent="-301625">
              <a:lnSpc>
                <a:spcPct val="100000"/>
              </a:lnSpc>
              <a:spcBef>
                <a:spcPts val="290"/>
              </a:spcBef>
              <a:buChar char="–"/>
              <a:tabLst>
                <a:tab pos="770890" algn="l"/>
              </a:tabLst>
            </a:pPr>
            <a:r>
              <a:rPr sz="2400" spc="-10" dirty="0">
                <a:latin typeface="Tahoma"/>
                <a:cs typeface="Tahoma"/>
              </a:rPr>
              <a:t>Fantasia</a:t>
            </a:r>
            <a:endParaRPr sz="2400">
              <a:latin typeface="Tahoma"/>
              <a:cs typeface="Tahoma"/>
            </a:endParaRPr>
          </a:p>
          <a:p>
            <a:pPr marL="770890" indent="-301625">
              <a:lnSpc>
                <a:spcPct val="100000"/>
              </a:lnSpc>
              <a:spcBef>
                <a:spcPts val="285"/>
              </a:spcBef>
              <a:buChar char="–"/>
              <a:tabLst>
                <a:tab pos="770890" algn="l"/>
              </a:tabLst>
            </a:pPr>
            <a:r>
              <a:rPr sz="2400" spc="-10" dirty="0">
                <a:latin typeface="Tahoma"/>
                <a:cs typeface="Tahoma"/>
              </a:rPr>
              <a:t>Stimoli</a:t>
            </a:r>
            <a:endParaRPr sz="2400">
              <a:latin typeface="Tahoma"/>
              <a:cs typeface="Tahoma"/>
            </a:endParaRPr>
          </a:p>
          <a:p>
            <a:pPr marL="770890" indent="-301625">
              <a:lnSpc>
                <a:spcPct val="100000"/>
              </a:lnSpc>
              <a:spcBef>
                <a:spcPts val="290"/>
              </a:spcBef>
              <a:buChar char="–"/>
              <a:tabLst>
                <a:tab pos="770890" algn="l"/>
              </a:tabLst>
            </a:pPr>
            <a:r>
              <a:rPr sz="2400" dirty="0">
                <a:latin typeface="Tahoma"/>
                <a:cs typeface="Tahoma"/>
              </a:rPr>
              <a:t>Il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creativo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2800" spc="-25" dirty="0">
                <a:latin typeface="Tahoma"/>
                <a:cs typeface="Tahoma"/>
              </a:rPr>
              <a:t>PO</a:t>
            </a:r>
            <a:endParaRPr sz="2800">
              <a:latin typeface="Tahoma"/>
              <a:cs typeface="Tahoma"/>
            </a:endParaRPr>
          </a:p>
          <a:p>
            <a:pPr marL="469900">
              <a:lnSpc>
                <a:spcPct val="100000"/>
              </a:lnSpc>
              <a:spcBef>
                <a:spcPts val="740"/>
              </a:spcBef>
            </a:pPr>
            <a:r>
              <a:rPr sz="2400" dirty="0">
                <a:latin typeface="Tahoma"/>
                <a:cs typeface="Tahoma"/>
              </a:rPr>
              <a:t>Oltre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al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sì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e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al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no,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spc="-25" dirty="0">
                <a:latin typeface="Tahoma"/>
                <a:cs typeface="Tahoma"/>
              </a:rPr>
              <a:t>PO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52591" y="5377688"/>
            <a:ext cx="1883410" cy="120904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402590" marR="5080" indent="-390525">
              <a:lnSpc>
                <a:spcPts val="2160"/>
              </a:lnSpc>
              <a:spcBef>
                <a:spcPts val="375"/>
              </a:spcBef>
              <a:buChar char="•"/>
              <a:tabLst>
                <a:tab pos="402590" algn="l"/>
              </a:tabLst>
            </a:pPr>
            <a:r>
              <a:rPr sz="2000" spc="-10" dirty="0">
                <a:latin typeface="Tahoma"/>
                <a:cs typeface="Tahoma"/>
              </a:rPr>
              <a:t>Provocazione operativa</a:t>
            </a:r>
            <a:endParaRPr sz="2000">
              <a:latin typeface="Tahoma"/>
              <a:cs typeface="Tahoma"/>
            </a:endParaRPr>
          </a:p>
          <a:p>
            <a:pPr marL="402590" marR="82550" indent="-390525">
              <a:lnSpc>
                <a:spcPts val="2110"/>
              </a:lnSpc>
              <a:spcBef>
                <a:spcPts val="520"/>
              </a:spcBef>
              <a:buChar char="•"/>
              <a:tabLst>
                <a:tab pos="402590" algn="l"/>
              </a:tabLst>
            </a:pPr>
            <a:r>
              <a:rPr sz="2000" spc="-10" dirty="0">
                <a:latin typeface="Tahoma"/>
                <a:cs typeface="Tahoma"/>
              </a:rPr>
              <a:t>Operazione provocatoria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8600" y="5486400"/>
            <a:ext cx="5257800" cy="946150"/>
          </a:xfrm>
          <a:custGeom>
            <a:avLst/>
            <a:gdLst/>
            <a:ahLst/>
            <a:cxnLst/>
            <a:rect l="l" t="t" r="r" b="b"/>
            <a:pathLst>
              <a:path w="5257800" h="946150">
                <a:moveTo>
                  <a:pt x="5257800" y="0"/>
                </a:moveTo>
                <a:lnTo>
                  <a:pt x="0" y="0"/>
                </a:lnTo>
                <a:lnTo>
                  <a:pt x="0" y="946150"/>
                </a:lnTo>
                <a:lnTo>
                  <a:pt x="5257800" y="946150"/>
                </a:lnTo>
                <a:lnTo>
                  <a:pt x="5257800" y="0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7340" y="5498688"/>
            <a:ext cx="493839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spc="-80" dirty="0">
                <a:solidFill>
                  <a:srgbClr val="FFFFCC"/>
                </a:solidFill>
                <a:latin typeface="Tahoma"/>
                <a:cs typeface="Tahoma"/>
              </a:rPr>
              <a:t>Impariamo</a:t>
            </a:r>
            <a:r>
              <a:rPr sz="2950" spc="-114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950" dirty="0">
                <a:solidFill>
                  <a:srgbClr val="FFFFCC"/>
                </a:solidFill>
                <a:latin typeface="Tahoma"/>
                <a:cs typeface="Tahoma"/>
              </a:rPr>
              <a:t>a</a:t>
            </a:r>
            <a:r>
              <a:rPr sz="2950" spc="-15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950" spc="-80" dirty="0">
                <a:solidFill>
                  <a:srgbClr val="FFFFCC"/>
                </a:solidFill>
                <a:latin typeface="Tahoma"/>
                <a:cs typeface="Tahoma"/>
              </a:rPr>
              <a:t>cambiare</a:t>
            </a:r>
            <a:r>
              <a:rPr sz="2950" spc="-12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950" dirty="0">
                <a:solidFill>
                  <a:srgbClr val="FFFFCC"/>
                </a:solidFill>
                <a:latin typeface="Tahoma"/>
                <a:cs typeface="Tahoma"/>
              </a:rPr>
              <a:t>il</a:t>
            </a:r>
            <a:r>
              <a:rPr sz="2950" spc="-15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950" spc="-30" dirty="0">
                <a:solidFill>
                  <a:srgbClr val="FFFFCC"/>
                </a:solidFill>
                <a:latin typeface="Tahoma"/>
                <a:cs typeface="Tahoma"/>
              </a:rPr>
              <a:t>nostro</a:t>
            </a:r>
            <a:endParaRPr sz="295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7458" y="5925508"/>
            <a:ext cx="399732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spc="-60" dirty="0">
                <a:solidFill>
                  <a:srgbClr val="FFFFCC"/>
                </a:solidFill>
                <a:latin typeface="Tahoma"/>
                <a:cs typeface="Tahoma"/>
              </a:rPr>
              <a:t>abituale</a:t>
            </a:r>
            <a:r>
              <a:rPr sz="2950" spc="-16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950" spc="-80" dirty="0">
                <a:solidFill>
                  <a:srgbClr val="FFFFCC"/>
                </a:solidFill>
                <a:latin typeface="Tahoma"/>
                <a:cs typeface="Tahoma"/>
              </a:rPr>
              <a:t>modo</a:t>
            </a:r>
            <a:r>
              <a:rPr sz="2950" spc="-15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950" dirty="0">
                <a:solidFill>
                  <a:srgbClr val="FFFFCC"/>
                </a:solidFill>
                <a:latin typeface="Tahoma"/>
                <a:cs typeface="Tahoma"/>
              </a:rPr>
              <a:t>di</a:t>
            </a:r>
            <a:r>
              <a:rPr sz="2950" spc="-18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950" spc="-55" dirty="0">
                <a:solidFill>
                  <a:srgbClr val="FFFFCC"/>
                </a:solidFill>
                <a:latin typeface="Tahoma"/>
                <a:cs typeface="Tahoma"/>
              </a:rPr>
              <a:t>pensare</a:t>
            </a:r>
            <a:endParaRPr sz="29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2002295"/>
            <a:ext cx="7772400" cy="4114800"/>
          </a:xfrm>
          <a:custGeom>
            <a:avLst/>
            <a:gdLst/>
            <a:ahLst/>
            <a:cxnLst/>
            <a:rect l="l" t="t" r="r" b="b"/>
            <a:pathLst>
              <a:path w="7772400" h="4114800">
                <a:moveTo>
                  <a:pt x="7772400" y="0"/>
                </a:moveTo>
                <a:lnTo>
                  <a:pt x="0" y="0"/>
                </a:lnTo>
                <a:lnTo>
                  <a:pt x="0" y="4114800"/>
                </a:lnTo>
                <a:lnTo>
                  <a:pt x="7772400" y="4114800"/>
                </a:lnTo>
                <a:lnTo>
                  <a:pt x="777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8200" y="2075498"/>
            <a:ext cx="7467600" cy="3968394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dirty="0">
                <a:latin typeface="Tahoma"/>
                <a:cs typeface="Tahoma"/>
              </a:rPr>
              <a:t>Non</a:t>
            </a:r>
            <a:r>
              <a:rPr sz="3200" spc="-2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si</a:t>
            </a:r>
            <a:r>
              <a:rPr sz="3200" spc="-1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è</a:t>
            </a:r>
            <a:r>
              <a:rPr sz="3200" spc="-2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capaci</a:t>
            </a:r>
            <a:r>
              <a:rPr sz="3200" spc="-3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di</a:t>
            </a:r>
            <a:r>
              <a:rPr sz="3200" spc="-10" dirty="0">
                <a:latin typeface="Tahoma"/>
                <a:cs typeface="Tahoma"/>
              </a:rPr>
              <a:t> organizzarsi.</a:t>
            </a:r>
            <a:endParaRPr sz="3200" dirty="0">
              <a:latin typeface="Tahoma"/>
              <a:cs typeface="Tahoma"/>
            </a:endParaRPr>
          </a:p>
          <a:p>
            <a:pPr marL="12700" marR="1126490">
              <a:lnSpc>
                <a:spcPct val="100000"/>
              </a:lnSpc>
              <a:spcBef>
                <a:spcPts val="765"/>
              </a:spcBef>
            </a:pPr>
            <a:r>
              <a:rPr sz="3200" dirty="0">
                <a:latin typeface="Tahoma"/>
                <a:cs typeface="Tahoma"/>
              </a:rPr>
              <a:t>Si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vive</a:t>
            </a:r>
            <a:r>
              <a:rPr sz="3200" spc="-4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più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nell’emergenza</a:t>
            </a:r>
            <a:r>
              <a:rPr sz="3200" spc="-8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che</a:t>
            </a:r>
            <a:r>
              <a:rPr sz="3200" spc="-55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nel </a:t>
            </a:r>
            <a:r>
              <a:rPr sz="3200" spc="-10" dirty="0">
                <a:latin typeface="Tahoma"/>
                <a:cs typeface="Tahoma"/>
              </a:rPr>
              <a:t>progetto.</a:t>
            </a:r>
            <a:endParaRPr sz="3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latin typeface="Tahoma"/>
                <a:cs typeface="Tahoma"/>
              </a:rPr>
              <a:t>Si</a:t>
            </a:r>
            <a:r>
              <a:rPr sz="3200" spc="-4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cade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nel</a:t>
            </a:r>
            <a:r>
              <a:rPr sz="3200" spc="-4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disordine</a:t>
            </a:r>
            <a:r>
              <a:rPr sz="3200" spc="-4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e</a:t>
            </a:r>
            <a:r>
              <a:rPr sz="3200" spc="-4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nella</a:t>
            </a:r>
            <a:r>
              <a:rPr sz="3200" spc="-5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confusione.</a:t>
            </a:r>
            <a:endParaRPr sz="3200" dirty="0">
              <a:latin typeface="Tahoma"/>
              <a:cs typeface="Tahoma"/>
            </a:endParaRPr>
          </a:p>
          <a:p>
            <a:pPr marL="12700" marR="1255395">
              <a:lnSpc>
                <a:spcPct val="100000"/>
              </a:lnSpc>
              <a:spcBef>
                <a:spcPts val="765"/>
              </a:spcBef>
            </a:pPr>
            <a:r>
              <a:rPr sz="3200" dirty="0">
                <a:latin typeface="Tahoma"/>
                <a:cs typeface="Tahoma"/>
              </a:rPr>
              <a:t>Si</a:t>
            </a:r>
            <a:r>
              <a:rPr sz="3200" spc="-3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sovraccaricano</a:t>
            </a:r>
            <a:r>
              <a:rPr sz="3200" spc="-6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risorse</a:t>
            </a:r>
            <a:r>
              <a:rPr sz="3200" spc="-3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e</a:t>
            </a:r>
            <a:r>
              <a:rPr sz="3200" spc="-3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non</a:t>
            </a:r>
            <a:r>
              <a:rPr sz="3200" spc="-40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si </a:t>
            </a:r>
            <a:r>
              <a:rPr sz="3200" dirty="0">
                <a:latin typeface="Tahoma"/>
                <a:cs typeface="Tahoma"/>
              </a:rPr>
              <a:t>definiscono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i</a:t>
            </a:r>
            <a:r>
              <a:rPr sz="3200" spc="-4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ruoli.</a:t>
            </a:r>
            <a:endParaRPr sz="3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3200" dirty="0">
                <a:latin typeface="Tahoma"/>
                <a:cs typeface="Tahoma"/>
              </a:rPr>
              <a:t>Non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si</a:t>
            </a:r>
            <a:r>
              <a:rPr sz="3200" spc="-3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rispettano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le</a:t>
            </a:r>
            <a:r>
              <a:rPr sz="3200" spc="-3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scadenze.</a:t>
            </a:r>
            <a:endParaRPr sz="32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6878" y="230746"/>
            <a:ext cx="1142966" cy="69843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0032" rIns="0" bIns="0" rtlCol="0">
            <a:spAutoFit/>
          </a:bodyPr>
          <a:lstStyle/>
          <a:p>
            <a:pPr marL="169926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  <a:latin typeface="Tahoma"/>
                <a:cs typeface="Tahoma"/>
              </a:rPr>
              <a:t>Manca</a:t>
            </a:r>
            <a:r>
              <a:rPr spc="-6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00000"/>
                </a:solidFill>
                <a:latin typeface="Tahoma"/>
                <a:cs typeface="Tahoma"/>
              </a:rPr>
              <a:t>il</a:t>
            </a:r>
            <a:r>
              <a:rPr spc="-5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00000"/>
                </a:solidFill>
                <a:latin typeface="Tahoma"/>
                <a:cs typeface="Tahoma"/>
              </a:rPr>
              <a:t>cappello</a:t>
            </a:r>
            <a:r>
              <a:rPr spc="-6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pc="-25" dirty="0">
                <a:solidFill>
                  <a:srgbClr val="000000"/>
                </a:solidFill>
                <a:latin typeface="Tahoma"/>
                <a:cs typeface="Tahoma"/>
              </a:rPr>
              <a:t>blu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302230" cy="6194212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3469" y="470071"/>
            <a:ext cx="43732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  <a:latin typeface="Tahoma"/>
                <a:cs typeface="Tahoma"/>
              </a:rPr>
              <a:t>Usi</a:t>
            </a:r>
            <a:r>
              <a:rPr spc="-4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00000"/>
                </a:solidFill>
                <a:latin typeface="Tahoma"/>
                <a:cs typeface="Tahoma"/>
              </a:rPr>
              <a:t>dei</a:t>
            </a:r>
            <a:r>
              <a:rPr spc="-4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00000"/>
                </a:solidFill>
                <a:latin typeface="Tahoma"/>
                <a:cs typeface="Tahoma"/>
              </a:rPr>
              <a:t>Sei</a:t>
            </a:r>
            <a:r>
              <a:rPr spc="-4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pc="-10" dirty="0">
                <a:solidFill>
                  <a:srgbClr val="000000"/>
                </a:solidFill>
                <a:latin typeface="Tahoma"/>
                <a:cs typeface="Tahoma"/>
              </a:rPr>
              <a:t>Cappelli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308" y="1516279"/>
            <a:ext cx="716788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ahoma"/>
                <a:cs typeface="Tahoma"/>
              </a:rPr>
              <a:t>Quando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ci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siamo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abituati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ad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usare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sei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cappelli,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possiamo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usarli </a:t>
            </a:r>
            <a:r>
              <a:rPr sz="2000" dirty="0">
                <a:latin typeface="Tahoma"/>
                <a:cs typeface="Tahoma"/>
              </a:rPr>
              <a:t>anche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nella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quotidianità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della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vita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e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del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lavoro.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Tahoma"/>
                <a:cs typeface="Tahoma"/>
              </a:rPr>
              <a:t>Per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esempio,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vogliamo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organizzare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una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vacanza.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955" y="2999079"/>
            <a:ext cx="8820624" cy="3600348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9291" y="152400"/>
            <a:ext cx="43732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  <a:latin typeface="Tahoma"/>
                <a:cs typeface="Tahoma"/>
              </a:rPr>
              <a:t>Usi</a:t>
            </a:r>
            <a:r>
              <a:rPr spc="-4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00000"/>
                </a:solidFill>
                <a:latin typeface="Tahoma"/>
                <a:cs typeface="Tahoma"/>
              </a:rPr>
              <a:t>dei</a:t>
            </a:r>
            <a:r>
              <a:rPr spc="-4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00000"/>
                </a:solidFill>
                <a:latin typeface="Tahoma"/>
                <a:cs typeface="Tahoma"/>
              </a:rPr>
              <a:t>Sei</a:t>
            </a:r>
            <a:r>
              <a:rPr spc="-4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pc="-10" dirty="0">
                <a:solidFill>
                  <a:srgbClr val="000000"/>
                </a:solidFill>
                <a:latin typeface="Tahoma"/>
                <a:cs typeface="Tahoma"/>
              </a:rPr>
              <a:t>Cappelli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1015" y="914400"/>
            <a:ext cx="724979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464820" indent="-3429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ahoma"/>
                <a:cs typeface="Tahoma"/>
              </a:rPr>
              <a:t>I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sei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cappelli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sono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atteggiamenti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mentali: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ragione,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emozioni, </a:t>
            </a:r>
            <a:r>
              <a:rPr sz="2000" dirty="0">
                <a:latin typeface="Tahoma"/>
                <a:cs typeface="Tahoma"/>
              </a:rPr>
              <a:t>pessimismo,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ottimismo,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inventiva,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spc="-10" dirty="0" err="1">
                <a:latin typeface="Tahoma"/>
                <a:cs typeface="Tahoma"/>
              </a:rPr>
              <a:t>organizzazione</a:t>
            </a:r>
            <a:r>
              <a:rPr sz="2000" spc="-10" dirty="0">
                <a:latin typeface="Tahoma"/>
                <a:cs typeface="Tahoma"/>
              </a:rPr>
              <a:t>.</a:t>
            </a:r>
            <a:endParaRPr sz="20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9717" y="4790783"/>
            <a:ext cx="5562600" cy="1947546"/>
          </a:xfrm>
          <a:prstGeom prst="rect">
            <a:avLst/>
          </a:prstGeom>
        </p:spPr>
      </p:pic>
      <p:sp>
        <p:nvSpPr>
          <p:cNvPr id="5" name="object 3"/>
          <p:cNvSpPr txBox="1"/>
          <p:nvPr/>
        </p:nvSpPr>
        <p:spPr>
          <a:xfrm>
            <a:off x="516341" y="1760956"/>
            <a:ext cx="7660005" cy="28206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0050" marR="5080" indent="-38735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Prima</a:t>
            </a:r>
            <a:r>
              <a:rPr sz="20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dell’analisi,</a:t>
            </a:r>
            <a:r>
              <a:rPr sz="2000"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</a:t>
            </a:r>
            <a:r>
              <a:rPr sz="20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raccolta</a:t>
            </a:r>
            <a:r>
              <a:rPr sz="20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dei</a:t>
            </a:r>
            <a:r>
              <a:rPr sz="20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dati</a:t>
            </a:r>
            <a:r>
              <a:rPr sz="20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</a:t>
            </a:r>
            <a:r>
              <a:rPr sz="20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</a:t>
            </a:r>
            <a:r>
              <a:rPr sz="20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cappello</a:t>
            </a:r>
            <a:r>
              <a:rPr sz="2000" spc="-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bianco.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0050" marR="935990" indent="-387350">
              <a:lnSpc>
                <a:spcPct val="100000"/>
              </a:lnSpc>
              <a:spcBef>
                <a:spcPts val="1680"/>
              </a:spcBef>
            </a:pP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</a:t>
            </a:r>
            <a:r>
              <a:rPr sz="20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opportunità</a:t>
            </a:r>
            <a:r>
              <a:rPr sz="20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</a:t>
            </a:r>
            <a:r>
              <a:rPr sz="2000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cercano</a:t>
            </a:r>
            <a:r>
              <a:rPr sz="20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</a:t>
            </a:r>
            <a:r>
              <a:rPr sz="20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sz="2000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cappelli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giallo</a:t>
            </a:r>
            <a:r>
              <a:rPr sz="20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sz="20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verde.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2063750">
              <a:lnSpc>
                <a:spcPct val="150000"/>
              </a:lnSpc>
              <a:spcBef>
                <a:spcPts val="5"/>
              </a:spcBef>
            </a:pP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</a:t>
            </a:r>
            <a:r>
              <a:rPr sz="20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minacce</a:t>
            </a:r>
            <a:r>
              <a:rPr sz="20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</a:t>
            </a:r>
            <a:r>
              <a:rPr sz="20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  <a:r>
              <a:rPr sz="20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verde</a:t>
            </a:r>
            <a:r>
              <a:rPr sz="20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sz="20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  <a:r>
              <a:rPr sz="20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nero. </a:t>
            </a:r>
            <a:br>
              <a:rPr lang="it-IT" sz="20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sz="2000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punti</a:t>
            </a:r>
            <a:r>
              <a:rPr sz="20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forti</a:t>
            </a:r>
            <a:r>
              <a:rPr sz="20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</a:t>
            </a:r>
            <a:r>
              <a:rPr sz="20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cappello</a:t>
            </a:r>
            <a:r>
              <a:rPr sz="20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giallo.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sz="2000" spc="-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punti</a:t>
            </a:r>
            <a:r>
              <a:rPr sz="20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deboli</a:t>
            </a:r>
            <a:r>
              <a:rPr sz="20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</a:t>
            </a:r>
            <a:r>
              <a:rPr sz="20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quello</a:t>
            </a:r>
            <a:r>
              <a:rPr sz="2000"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nero.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ct val="100000"/>
              </a:lnSpc>
              <a:spcBef>
                <a:spcPts val="1664"/>
              </a:spcBef>
            </a:pP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</a:t>
            </a:r>
            <a:r>
              <a:rPr sz="20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strategie</a:t>
            </a:r>
            <a:r>
              <a:rPr sz="20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</a:t>
            </a:r>
            <a:r>
              <a:rPr sz="2000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organizzano</a:t>
            </a:r>
            <a:r>
              <a:rPr sz="20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</a:t>
            </a:r>
            <a:r>
              <a:rPr sz="2000"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  <a:r>
              <a:rPr sz="2000" spc="-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blu.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640351"/>
            <a:ext cx="759922" cy="548177"/>
          </a:xfrm>
          <a:prstGeom prst="rect">
            <a:avLst/>
          </a:prstGeom>
        </p:spPr>
      </p:pic>
      <p:pic>
        <p:nvPicPr>
          <p:cNvPr id="7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37350" y="2188528"/>
            <a:ext cx="1520922" cy="573588"/>
          </a:xfrm>
          <a:prstGeom prst="rect">
            <a:avLst/>
          </a:prstGeom>
        </p:spPr>
      </p:pic>
      <p:pic>
        <p:nvPicPr>
          <p:cNvPr id="8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76800" y="4153997"/>
            <a:ext cx="759914" cy="548208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3603223"/>
            <a:ext cx="933517" cy="550774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0958" y="3069437"/>
            <a:ext cx="769908" cy="53440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9850" y="2658196"/>
            <a:ext cx="1746324" cy="58559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993300"/>
          </a:solidFill>
        </p:spPr>
        <p:txBody>
          <a:bodyPr vert="horz" wrap="square" lIns="0" tIns="29400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315"/>
              </a:spcBef>
            </a:pPr>
            <a:r>
              <a:rPr dirty="0">
                <a:solidFill>
                  <a:srgbClr val="FFFFCC"/>
                </a:solidFill>
                <a:latin typeface="Tahoma"/>
                <a:cs typeface="Tahoma"/>
              </a:rPr>
              <a:t>E’</a:t>
            </a:r>
            <a:r>
              <a:rPr spc="-1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FFFFCC"/>
                </a:solidFill>
                <a:latin typeface="Tahoma"/>
                <a:cs typeface="Tahoma"/>
              </a:rPr>
              <a:t>un</a:t>
            </a:r>
            <a:r>
              <a:rPr spc="-10" dirty="0">
                <a:solidFill>
                  <a:srgbClr val="FFFFCC"/>
                </a:solidFill>
                <a:latin typeface="Tahoma"/>
                <a:cs typeface="Tahoma"/>
              </a:rPr>
              <a:t> gioco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4400" y="2057400"/>
            <a:ext cx="7107555" cy="2420919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70"/>
              </a:spcBef>
            </a:pPr>
            <a:r>
              <a:rPr sz="2800" dirty="0">
                <a:latin typeface="Tahoma"/>
                <a:cs typeface="Tahoma"/>
              </a:rPr>
              <a:t>Trattarlo</a:t>
            </a:r>
            <a:r>
              <a:rPr sz="2800" spc="-3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come</a:t>
            </a:r>
            <a:r>
              <a:rPr sz="2800" spc="-7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un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spc="-10" dirty="0" err="1">
                <a:latin typeface="Tahoma"/>
                <a:cs typeface="Tahoma"/>
              </a:rPr>
              <a:t>gioco</a:t>
            </a:r>
            <a:r>
              <a:rPr lang="it-IT" sz="2800" dirty="0">
                <a:latin typeface="Tahoma"/>
                <a:cs typeface="Tahoma"/>
              </a:rPr>
              <a:t>, c</a:t>
            </a:r>
            <a:r>
              <a:rPr sz="2800" dirty="0" err="1">
                <a:latin typeface="Tahoma"/>
                <a:cs typeface="Tahoma"/>
              </a:rPr>
              <a:t>osì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le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persone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hanno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meno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difficoltà</a:t>
            </a:r>
            <a:r>
              <a:rPr sz="2800" spc="-50" dirty="0">
                <a:latin typeface="Tahoma"/>
                <a:cs typeface="Tahoma"/>
              </a:rPr>
              <a:t> a </a:t>
            </a:r>
            <a:r>
              <a:rPr sz="2800" dirty="0">
                <a:latin typeface="Tahoma"/>
                <a:cs typeface="Tahoma"/>
              </a:rPr>
              <a:t>cambiare</a:t>
            </a:r>
            <a:r>
              <a:rPr sz="2800" spc="-9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cappello</a:t>
            </a:r>
            <a:endParaRPr sz="2800" dirty="0">
              <a:latin typeface="Tahoma"/>
              <a:cs typeface="Tahoma"/>
            </a:endParaRPr>
          </a:p>
          <a:p>
            <a:pPr marL="12700" marR="5080" algn="just">
              <a:lnSpc>
                <a:spcPct val="110000"/>
              </a:lnSpc>
              <a:spcBef>
                <a:spcPts val="335"/>
              </a:spcBef>
            </a:pPr>
            <a:r>
              <a:rPr sz="2800" dirty="0">
                <a:latin typeface="Tahoma"/>
                <a:cs typeface="Tahoma"/>
              </a:rPr>
              <a:t>Sono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portati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a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rispettare</a:t>
            </a:r>
            <a:r>
              <a:rPr sz="2800" spc="-3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il</a:t>
            </a:r>
            <a:r>
              <a:rPr sz="2800" spc="-7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cappello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prescritto </a:t>
            </a:r>
            <a:r>
              <a:rPr sz="2800" dirty="0">
                <a:latin typeface="Tahoma"/>
                <a:cs typeface="Tahoma"/>
              </a:rPr>
              <a:t>Riescono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ad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uscire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dai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normali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schemi</a:t>
            </a:r>
            <a:r>
              <a:rPr sz="2800" spc="-70" dirty="0">
                <a:latin typeface="Tahoma"/>
                <a:cs typeface="Tahoma"/>
              </a:rPr>
              <a:t> </a:t>
            </a:r>
            <a:r>
              <a:rPr sz="2800" spc="-25" dirty="0">
                <a:latin typeface="Tahoma"/>
                <a:cs typeface="Tahoma"/>
              </a:rPr>
              <a:t>di </a:t>
            </a:r>
            <a:r>
              <a:rPr sz="2800" spc="-10" dirty="0">
                <a:latin typeface="Tahoma"/>
                <a:cs typeface="Tahoma"/>
              </a:rPr>
              <a:t>pensiero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9600" y="5029200"/>
            <a:ext cx="7924800" cy="1552575"/>
          </a:xfrm>
          <a:prstGeom prst="rect">
            <a:avLst/>
          </a:prstGeom>
          <a:solidFill>
            <a:srgbClr val="993300"/>
          </a:solidFill>
        </p:spPr>
        <p:txBody>
          <a:bodyPr vert="horz" wrap="square" lIns="0" tIns="43815" rIns="0" bIns="0" rtlCol="0">
            <a:spAutoFit/>
          </a:bodyPr>
          <a:lstStyle/>
          <a:p>
            <a:pPr marL="91440" marR="219710" algn="just">
              <a:lnSpc>
                <a:spcPct val="100000"/>
              </a:lnSpc>
              <a:spcBef>
                <a:spcPts val="345"/>
              </a:spcBef>
            </a:pP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I</a:t>
            </a:r>
            <a:r>
              <a:rPr sz="2400" spc="-3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cappelli</a:t>
            </a:r>
            <a:r>
              <a:rPr sz="2400" spc="-2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sono</a:t>
            </a:r>
            <a:r>
              <a:rPr sz="2400" spc="-3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simbolici.</a:t>
            </a:r>
            <a:r>
              <a:rPr sz="2400" spc="-2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Non</a:t>
            </a:r>
            <a:r>
              <a:rPr sz="2400" spc="-3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c’è</a:t>
            </a:r>
            <a:r>
              <a:rPr sz="2400" spc="-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bisogno</a:t>
            </a:r>
            <a:r>
              <a:rPr sz="2400" spc="-5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di</a:t>
            </a:r>
            <a:r>
              <a:rPr sz="2400" spc="-3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spc="-25" dirty="0">
                <a:solidFill>
                  <a:srgbClr val="FFFFCC"/>
                </a:solidFill>
                <a:latin typeface="Tahoma"/>
                <a:cs typeface="Tahoma"/>
              </a:rPr>
              <a:t>far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indossare</a:t>
            </a:r>
            <a:r>
              <a:rPr sz="2400" spc="-5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cappelli</a:t>
            </a:r>
            <a:r>
              <a:rPr sz="2400" spc="-4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veri,</a:t>
            </a:r>
            <a:r>
              <a:rPr sz="2400" spc="-4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ma</a:t>
            </a:r>
            <a:r>
              <a:rPr sz="2400" spc="-5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se</a:t>
            </a:r>
            <a:r>
              <a:rPr sz="2400" spc="-2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si</a:t>
            </a:r>
            <a:r>
              <a:rPr sz="2400" spc="-3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vuol</a:t>
            </a:r>
            <a:r>
              <a:rPr sz="2400" spc="-6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movimentare</a:t>
            </a:r>
            <a:r>
              <a:rPr sz="2400" spc="-7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spc="-25" dirty="0">
                <a:solidFill>
                  <a:srgbClr val="FFFFCC"/>
                </a:solidFill>
                <a:latin typeface="Tahoma"/>
                <a:cs typeface="Tahoma"/>
              </a:rPr>
              <a:t>il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gioco,</a:t>
            </a:r>
            <a:r>
              <a:rPr sz="2400" spc="-5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si</a:t>
            </a:r>
            <a:r>
              <a:rPr sz="2400" spc="-3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possono</a:t>
            </a:r>
            <a:r>
              <a:rPr sz="2400" spc="-6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usare</a:t>
            </a:r>
            <a:r>
              <a:rPr sz="2400" spc="-3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cappelli</a:t>
            </a:r>
            <a:r>
              <a:rPr sz="2400" spc="-4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di</a:t>
            </a:r>
            <a:r>
              <a:rPr sz="2400" spc="-4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carta</a:t>
            </a:r>
            <a:r>
              <a:rPr sz="2400" spc="-3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colorata,</a:t>
            </a:r>
            <a:r>
              <a:rPr sz="2400" spc="-6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o</a:t>
            </a:r>
            <a:r>
              <a:rPr sz="2400" spc="-4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spc="-25" dirty="0">
                <a:solidFill>
                  <a:srgbClr val="FFFFCC"/>
                </a:solidFill>
                <a:latin typeface="Tahoma"/>
                <a:cs typeface="Tahoma"/>
              </a:rPr>
              <a:t>può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indossarli</a:t>
            </a:r>
            <a:r>
              <a:rPr sz="2400" spc="-3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solo</a:t>
            </a:r>
            <a:r>
              <a:rPr sz="2400" spc="-4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il</a:t>
            </a:r>
            <a:r>
              <a:rPr sz="2400" spc="-2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CC"/>
                </a:solidFill>
                <a:latin typeface="Tahoma"/>
                <a:cs typeface="Tahoma"/>
              </a:rPr>
              <a:t>conduttore.</a:t>
            </a:r>
            <a:endParaRPr sz="2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993300"/>
          </a:solidFill>
        </p:spPr>
        <p:txBody>
          <a:bodyPr vert="horz" wrap="square" lIns="0" tIns="294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315"/>
              </a:spcBef>
            </a:pPr>
            <a:r>
              <a:rPr spc="-10" dirty="0">
                <a:solidFill>
                  <a:srgbClr val="FFFFFF"/>
                </a:solidFill>
                <a:latin typeface="Tahoma"/>
                <a:cs typeface="Tahoma"/>
              </a:rPr>
              <a:t>Ordine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800" y="2133600"/>
            <a:ext cx="7772400" cy="386651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415290" algn="just">
              <a:lnSpc>
                <a:spcPts val="3030"/>
              </a:lnSpc>
              <a:spcBef>
                <a:spcPts val="470"/>
              </a:spcBef>
            </a:pP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Si</a:t>
            </a:r>
            <a:r>
              <a:rPr sz="2800" spc="-7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può</a:t>
            </a:r>
            <a:r>
              <a:rPr sz="2800" spc="-5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seguire</a:t>
            </a:r>
            <a:r>
              <a:rPr sz="2800" spc="-6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l'ordine</a:t>
            </a:r>
            <a:r>
              <a:rPr sz="2800" spc="-5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bianco,</a:t>
            </a:r>
            <a:r>
              <a:rPr sz="2800" spc="-5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rosso,</a:t>
            </a:r>
            <a:r>
              <a:rPr sz="2800" spc="-6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Tahoma"/>
                <a:cs typeface="Tahoma"/>
              </a:rPr>
              <a:t>nero,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giallo,</a:t>
            </a:r>
            <a:r>
              <a:rPr sz="2800" spc="-6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verde,</a:t>
            </a:r>
            <a:r>
              <a:rPr sz="2800" spc="-6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Tahoma"/>
                <a:cs typeface="Tahoma"/>
              </a:rPr>
              <a:t>blu.</a:t>
            </a:r>
            <a:endParaRPr sz="28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2700" marR="1386205" algn="just">
              <a:lnSpc>
                <a:spcPts val="3030"/>
              </a:lnSpc>
              <a:spcBef>
                <a:spcPts val="660"/>
              </a:spcBef>
            </a:pP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Oppure</a:t>
            </a:r>
            <a:r>
              <a:rPr sz="2800" spc="-6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decidere</a:t>
            </a:r>
            <a:r>
              <a:rPr sz="2800" spc="-6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l'ordine</a:t>
            </a:r>
            <a:r>
              <a:rPr sz="2800" spc="-5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in</a:t>
            </a:r>
            <a:r>
              <a:rPr sz="2800" spc="-6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base</a:t>
            </a:r>
            <a:r>
              <a:rPr sz="2800" spc="-5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spc="-20" dirty="0" err="1">
                <a:solidFill>
                  <a:schemeClr val="tx1"/>
                </a:solidFill>
                <a:latin typeface="Tahoma"/>
                <a:cs typeface="Tahoma"/>
              </a:rPr>
              <a:t>alle</a:t>
            </a:r>
            <a:r>
              <a:rPr lang="it-IT" sz="2800" spc="-2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 err="1">
                <a:solidFill>
                  <a:schemeClr val="tx1"/>
                </a:solidFill>
                <a:latin typeface="Tahoma"/>
                <a:cs typeface="Tahoma"/>
              </a:rPr>
              <a:t>caratteristiche</a:t>
            </a:r>
            <a:r>
              <a:rPr sz="2800" spc="-6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del</a:t>
            </a:r>
            <a:r>
              <a:rPr sz="2800" spc="-10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Tahoma"/>
                <a:cs typeface="Tahoma"/>
              </a:rPr>
              <a:t>gruppo.</a:t>
            </a:r>
            <a:endParaRPr sz="28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  <a:spcBef>
                <a:spcPts val="290"/>
              </a:spcBef>
              <a:tabLst>
                <a:tab pos="7038975" algn="l"/>
              </a:tabLst>
            </a:pP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E'</a:t>
            </a:r>
            <a:r>
              <a:rPr sz="2800" spc="-5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bene</a:t>
            </a:r>
            <a:r>
              <a:rPr sz="2800" spc="-3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far</a:t>
            </a:r>
            <a:r>
              <a:rPr sz="2800" spc="-3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usare</a:t>
            </a:r>
            <a:r>
              <a:rPr sz="2800" spc="-1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a</a:t>
            </a:r>
            <a:r>
              <a:rPr sz="2800" spc="-3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tutti</a:t>
            </a:r>
            <a:r>
              <a:rPr sz="2800" spc="-5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lo</a:t>
            </a:r>
            <a:r>
              <a:rPr sz="2800" spc="-3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stesso</a:t>
            </a:r>
            <a:r>
              <a:rPr sz="2800" spc="-3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Tahoma"/>
                <a:cs typeface="Tahoma"/>
              </a:rPr>
              <a:t>cappello.</a:t>
            </a:r>
            <a:r>
              <a:rPr sz="2800" spc="70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br>
              <a:rPr lang="it-IT" sz="2800" spc="700" dirty="0">
                <a:solidFill>
                  <a:schemeClr val="tx1"/>
                </a:solidFill>
                <a:latin typeface="Tahoma"/>
                <a:cs typeface="Tahoma"/>
              </a:rPr>
            </a:b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In</a:t>
            </a:r>
            <a:r>
              <a:rPr sz="2800" spc="-5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un</a:t>
            </a:r>
            <a:r>
              <a:rPr sz="2800" spc="-6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secondo</a:t>
            </a:r>
            <a:r>
              <a:rPr sz="2800" spc="-6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momento</a:t>
            </a:r>
            <a:r>
              <a:rPr sz="2800" spc="-5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ognuno</a:t>
            </a:r>
            <a:r>
              <a:rPr sz="2800" spc="-5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può</a:t>
            </a:r>
            <a:r>
              <a:rPr sz="2800" spc="-5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Tahoma"/>
                <a:cs typeface="Tahoma"/>
              </a:rPr>
              <a:t>usare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	</a:t>
            </a:r>
            <a:r>
              <a:rPr sz="2800" spc="-50" dirty="0">
                <a:solidFill>
                  <a:schemeClr val="tx1"/>
                </a:solidFill>
                <a:latin typeface="Tahoma"/>
                <a:cs typeface="Tahoma"/>
              </a:rPr>
              <a:t>i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cappelli</a:t>
            </a:r>
            <a:r>
              <a:rPr sz="2800" spc="-7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Tahoma"/>
                <a:cs typeface="Tahoma"/>
              </a:rPr>
              <a:t>liberamente.</a:t>
            </a:r>
            <a:endParaRPr sz="28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2700" marR="681990" algn="just">
              <a:lnSpc>
                <a:spcPts val="3030"/>
              </a:lnSpc>
              <a:spcBef>
                <a:spcPts val="710"/>
              </a:spcBef>
            </a:pP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Quando</a:t>
            </a:r>
            <a:r>
              <a:rPr sz="2800" spc="-4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ci</a:t>
            </a:r>
            <a:r>
              <a:rPr sz="2800" spc="-7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si</a:t>
            </a:r>
            <a:r>
              <a:rPr sz="2800" spc="-4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è</a:t>
            </a:r>
            <a:r>
              <a:rPr sz="2800" spc="-6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abituati</a:t>
            </a:r>
            <a:r>
              <a:rPr sz="2800" spc="-2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si</a:t>
            </a:r>
            <a:r>
              <a:rPr sz="2800" spc="-6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possono</a:t>
            </a:r>
            <a:r>
              <a:rPr sz="2800" spc="-3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usare</a:t>
            </a:r>
            <a:r>
              <a:rPr sz="2800" spc="-2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spc="-60" dirty="0">
                <a:solidFill>
                  <a:schemeClr val="tx1"/>
                </a:solidFill>
                <a:latin typeface="Tahoma"/>
                <a:cs typeface="Tahoma"/>
              </a:rPr>
              <a:t>i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cappelli</a:t>
            </a:r>
            <a:r>
              <a:rPr sz="2800" spc="-4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anche</a:t>
            </a:r>
            <a:r>
              <a:rPr sz="2800" spc="-3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al</a:t>
            </a:r>
            <a:r>
              <a:rPr sz="2800" spc="-3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di</a:t>
            </a:r>
            <a:r>
              <a:rPr sz="2800" spc="-4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fuori</a:t>
            </a:r>
            <a:r>
              <a:rPr sz="2800" spc="-3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chemeClr val="tx1"/>
                </a:solidFill>
                <a:latin typeface="Tahoma"/>
                <a:cs typeface="Tahoma"/>
              </a:rPr>
              <a:t>del</a:t>
            </a:r>
            <a:r>
              <a:rPr sz="2800" spc="-5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Tahoma"/>
                <a:cs typeface="Tahoma"/>
              </a:rPr>
              <a:t>gioco.</a:t>
            </a:r>
            <a:endParaRPr sz="280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3868</Words>
  <Application>Microsoft Office PowerPoint</Application>
  <PresentationFormat>Presentazione su schermo (4:3)</PresentationFormat>
  <Paragraphs>455</Paragraphs>
  <Slides>73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73</vt:i4>
      </vt:variant>
    </vt:vector>
  </HeadingPairs>
  <TitlesOfParts>
    <vt:vector size="77" baseType="lpstr">
      <vt:lpstr>Arial</vt:lpstr>
      <vt:lpstr>Arial MT</vt:lpstr>
      <vt:lpstr>Tahoma</vt:lpstr>
      <vt:lpstr>Office Theme</vt:lpstr>
      <vt:lpstr>Sei cappelli per pensare</vt:lpstr>
      <vt:lpstr>Sei cappelli per pensare</vt:lpstr>
      <vt:lpstr>Domande di partenza</vt:lpstr>
      <vt:lpstr>Conflitti</vt:lpstr>
      <vt:lpstr>Indossare un cappello</vt:lpstr>
      <vt:lpstr>Produrre idee</vt:lpstr>
      <vt:lpstr>Atteggiamenti mentali</vt:lpstr>
      <vt:lpstr>E’ un gioco</vt:lpstr>
      <vt:lpstr>Ordine</vt:lpstr>
      <vt:lpstr>In gruppo o da soli</vt:lpstr>
      <vt:lpstr>Il conduttore</vt:lpstr>
      <vt:lpstr>I sei cappelli</vt:lpstr>
      <vt:lpstr>Cappello bianco</vt:lpstr>
      <vt:lpstr>Cappello giallo</vt:lpstr>
      <vt:lpstr>Cappello verde</vt:lpstr>
      <vt:lpstr>Cappello rosso</vt:lpstr>
      <vt:lpstr>Cappello nero</vt:lpstr>
      <vt:lpstr>Cappello blu</vt:lpstr>
      <vt:lpstr>Cappello bianco</vt:lpstr>
      <vt:lpstr>Come un computer</vt:lpstr>
      <vt:lpstr>Le domande</vt:lpstr>
      <vt:lpstr>Le frasi</vt:lpstr>
      <vt:lpstr>Ascoltare</vt:lpstr>
      <vt:lpstr>Criteri di verosimiglianza</vt:lpstr>
      <vt:lpstr>Questi atteggiamenti sono da cappello rosso!</vt:lpstr>
      <vt:lpstr>Cappello rosso</vt:lpstr>
      <vt:lpstr>Liberare le emozioni</vt:lpstr>
      <vt:lpstr>Siamo seri!</vt:lpstr>
      <vt:lpstr>Emozioni e sentimenti</vt:lpstr>
      <vt:lpstr>Emozioni</vt:lpstr>
      <vt:lpstr>Le domande</vt:lpstr>
      <vt:lpstr>Le frasi</vt:lpstr>
      <vt:lpstr>Cappello nero</vt:lpstr>
      <vt:lpstr>Giudice severo</vt:lpstr>
      <vt:lpstr>Rileva errori e difetti</vt:lpstr>
      <vt:lpstr>Il piacere del pessimismo</vt:lpstr>
      <vt:lpstr>Le domande</vt:lpstr>
      <vt:lpstr>Le frasi</vt:lpstr>
      <vt:lpstr>Da cappello rosso</vt:lpstr>
      <vt:lpstr>Per cappello verde</vt:lpstr>
      <vt:lpstr>Cappello giallo</vt:lpstr>
      <vt:lpstr>Concentriamoci sui vantaggi!</vt:lpstr>
      <vt:lpstr>Rovesciamo il negativo!</vt:lpstr>
      <vt:lpstr>Positivo e costruttivo</vt:lpstr>
      <vt:lpstr>Perché andrà bene?</vt:lpstr>
      <vt:lpstr>Proposte, suggerimenti</vt:lpstr>
      <vt:lpstr>Da cappello rosso</vt:lpstr>
      <vt:lpstr>Da cappello verde</vt:lpstr>
      <vt:lpstr>Cappello verde</vt:lpstr>
      <vt:lpstr>Pensiero creativo e laterale</vt:lpstr>
      <vt:lpstr>Presentazione standard di PowerPoint</vt:lpstr>
      <vt:lpstr>Alternative</vt:lpstr>
      <vt:lpstr>Le domande</vt:lpstr>
      <vt:lpstr>Le frasi</vt:lpstr>
      <vt:lpstr>Cappello nero e cappello verde</vt:lpstr>
      <vt:lpstr>Cappello blu</vt:lpstr>
      <vt:lpstr>Direttore d'orchestra</vt:lpstr>
      <vt:lpstr>Presentazione standard di PowerPoint</vt:lpstr>
      <vt:lpstr>Presentazione standard di PowerPoint</vt:lpstr>
      <vt:lpstr>Le domande</vt:lpstr>
      <vt:lpstr>Le domande</vt:lpstr>
      <vt:lpstr>Le frasi</vt:lpstr>
      <vt:lpstr>Attenzione al cappello rosso!</vt:lpstr>
      <vt:lpstr>I sei cappelli sono tutti utili</vt:lpstr>
      <vt:lpstr>Manca il cappello bianco</vt:lpstr>
      <vt:lpstr>Manca il cappello rosso</vt:lpstr>
      <vt:lpstr>Manca il cappello nero</vt:lpstr>
      <vt:lpstr>Manca il cappello giallo</vt:lpstr>
      <vt:lpstr>Manca il cappello verde</vt:lpstr>
      <vt:lpstr>Manca il cappello blu</vt:lpstr>
      <vt:lpstr>Presentazione standard di PowerPoint</vt:lpstr>
      <vt:lpstr>Usi dei Sei Cappelli</vt:lpstr>
      <vt:lpstr>Usi dei Sei Cappelli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Sei cappelli per pensare</dc:title>
  <dc:creator>Dott.ssa Maria Irno</dc:creator>
  <cp:lastModifiedBy>Protocollo</cp:lastModifiedBy>
  <cp:revision>16</cp:revision>
  <dcterms:created xsi:type="dcterms:W3CDTF">2025-09-07T15:08:47Z</dcterms:created>
  <dcterms:modified xsi:type="dcterms:W3CDTF">2025-09-16T06:39:24Z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2012-04-06T00:00:00Z</vt:filetime>
  </property>
  <property fmtid="{D5CDD505-2E9C-101B-9397-08002B2CF9AE}" pid="3" name="Creator">
    <vt:lpwstr>Acrobat PDFMaker 10.1 per PowerPoint</vt:lpwstr>
  </property>
  <property fmtid="{D5CDD505-2E9C-101B-9397-08002B2CF9AE}" pid="4" name="LastSaved">
    <vt:filetime>2025-09-07T00:00:00Z</vt:filetime>
  </property>
  <property fmtid="{D5CDD505-2E9C-101B-9397-08002B2CF9AE}" pid="5" name="Producer">
    <vt:lpwstr>Adobe PDF Library 10.0</vt:lpwstr>
  </property>
</Properties>
</file>